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30275213" cy="42803763"/>
  <p:notesSz cx="6858000" cy="9144000"/>
  <p:defaultTextStyle>
    <a:defPPr>
      <a:defRPr lang="de-DE"/>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9CF"/>
    <a:srgbClr val="B4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50" d="100"/>
          <a:sy n="50" d="100"/>
        </p:scale>
        <p:origin x="-3312" y="-5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de-DE"/>
              <a:t>09.11.2020</a:t>
            </a:r>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536CFA-6325-4F68-9954-B7F27FD4B438}" type="slidenum">
              <a:rPr lang="de-DE" smtClean="0"/>
              <a:t>‹Nr.›</a:t>
            </a:fld>
            <a:endParaRPr lang="de-DE"/>
          </a:p>
        </p:txBody>
      </p:sp>
    </p:spTree>
    <p:extLst>
      <p:ext uri="{BB962C8B-B14F-4D97-AF65-F5344CB8AC3E}">
        <p14:creationId xmlns:p14="http://schemas.microsoft.com/office/powerpoint/2010/main" val="3327257998"/>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de-DE"/>
              <a:t>09.11.2020</a:t>
            </a:r>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CDC31-440B-4F4B-9A4E-C780A2EBE870}" type="slidenum">
              <a:rPr lang="de-DE" smtClean="0"/>
              <a:t>‹Nr.›</a:t>
            </a:fld>
            <a:endParaRPr lang="de-DE"/>
          </a:p>
        </p:txBody>
      </p:sp>
    </p:spTree>
    <p:extLst>
      <p:ext uri="{BB962C8B-B14F-4D97-AF65-F5344CB8AC3E}">
        <p14:creationId xmlns:p14="http://schemas.microsoft.com/office/powerpoint/2010/main" val="924234896"/>
      </p:ext>
    </p:extLst>
  </p:cSld>
  <p:clrMap bg1="lt1" tx1="dk1" bg2="lt2" tx2="dk2" accent1="accent1" accent2="accent2" accent3="accent3" accent4="accent4" accent5="accent5" accent6="accent6" hlink="hlink" folHlink="folHlink"/>
  <p:hf sldNum="0" ftr="0"/>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a:t>Titelmasterformat durch Klicken bearbeiten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16096580-7097-47D1-9BEA-2D0E70F981B4}" type="datetime1">
              <a:rPr lang="de-DE" smtClean="0"/>
              <a:t>16.02.24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204680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E83D50F-95F8-46D1-8F25-4026A607D23E}" type="datetime1">
              <a:rPr lang="de-DE" smtClean="0"/>
              <a:t>16.02.24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288387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05CA80A-99E9-4689-B0AD-161A914A9635}" type="datetime1">
              <a:rPr lang="de-DE" smtClean="0"/>
              <a:t>16.02.24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392712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E20C1E4-A4C4-42A4-882C-D77864E25F1F}" type="datetime1">
              <a:rPr lang="de-DE" smtClean="0"/>
              <a:t>16.02.24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172503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a:t>Titelmasterformat durch Klicken bearbeiten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895BA0B-6A1F-46A8-8261-2D7EB8239388}" type="datetime1">
              <a:rPr lang="de-DE" smtClean="0"/>
              <a:t>16.02.24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47739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9558FE5-E2B2-40F9-A714-DF0359029E3E}" type="datetime1">
              <a:rPr lang="de-DE" smtClean="0"/>
              <a:t>16.02.24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161053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Formatvorlagen des Textmasters bearbeiten</a:t>
            </a:r>
          </a:p>
        </p:txBody>
      </p:sp>
      <p:sp>
        <p:nvSpPr>
          <p:cNvPr id="4" name="Content Placeholder 3"/>
          <p:cNvSpPr>
            <a:spLocks noGrp="1"/>
          </p:cNvSpPr>
          <p:nvPr>
            <p:ph sz="half" idx="2"/>
          </p:nvPr>
        </p:nvSpPr>
        <p:spPr>
          <a:xfrm>
            <a:off x="2085368" y="15635264"/>
            <a:ext cx="12807832" cy="2299711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Formatvorlagen des Textmasters bearbeiten</a:t>
            </a:r>
          </a:p>
        </p:txBody>
      </p:sp>
      <p:sp>
        <p:nvSpPr>
          <p:cNvPr id="6" name="Content Placeholder 5"/>
          <p:cNvSpPr>
            <a:spLocks noGrp="1"/>
          </p:cNvSpPr>
          <p:nvPr>
            <p:ph sz="quarter" idx="4"/>
          </p:nvPr>
        </p:nvSpPr>
        <p:spPr>
          <a:xfrm>
            <a:off x="15326828" y="15635264"/>
            <a:ext cx="12870909" cy="2299711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0EDFE4-4CB4-429D-BB92-01E641B5AC28}" type="datetime1">
              <a:rPr lang="de-DE" smtClean="0"/>
              <a:t>16.02.24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297989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26900D2D-2C44-4EF5-A5F7-6B35F674C034}" type="datetime1">
              <a:rPr lang="de-DE" smtClean="0"/>
              <a:t>16.02.24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334591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15E62-1DBD-469D-837D-2F3569ACA20B}" type="datetime1">
              <a:rPr lang="de-DE" smtClean="0"/>
              <a:t>16.02.24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269345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Titelmasterformat durch Klicken bearbeiten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2313DF56-F65B-402E-B0AB-AFD26F2279CC}" type="datetime1">
              <a:rPr lang="de-DE" smtClean="0"/>
              <a:t>16.02.24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49414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a:t>Bild durch Klicken auf Symbol hinzufügen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5DB42921-F4A5-4C7C-915C-74570A826727}" type="datetime1">
              <a:rPr lang="de-DE" smtClean="0"/>
              <a:t>16.02.24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BA7766E-50FB-44AE-A690-B3C29D1E753A}" type="slidenum">
              <a:rPr lang="de-DE" smtClean="0"/>
              <a:t>‹Nr.›</a:t>
            </a:fld>
            <a:endParaRPr lang="de-DE"/>
          </a:p>
        </p:txBody>
      </p:sp>
    </p:spTree>
    <p:extLst>
      <p:ext uri="{BB962C8B-B14F-4D97-AF65-F5344CB8AC3E}">
        <p14:creationId xmlns:p14="http://schemas.microsoft.com/office/powerpoint/2010/main" val="41654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03581A7F-B62A-46FD-B5DC-EACF620E1CFC}" type="datetime1">
              <a:rPr lang="de-DE" smtClean="0"/>
              <a:t>16.02.24</a:t>
            </a:fld>
            <a:endParaRPr lang="de-DE"/>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BA7766E-50FB-44AE-A690-B3C29D1E753A}" type="slidenum">
              <a:rPr lang="de-DE" smtClean="0"/>
              <a:t>‹Nr.›</a:t>
            </a:fld>
            <a:endParaRPr lang="de-DE"/>
          </a:p>
        </p:txBody>
      </p:sp>
    </p:spTree>
    <p:extLst>
      <p:ext uri="{BB962C8B-B14F-4D97-AF65-F5344CB8AC3E}">
        <p14:creationId xmlns:p14="http://schemas.microsoft.com/office/powerpoint/2010/main" val="2505944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4AFC0AF-20B2-4315-325F-EF132611174D}"/>
              </a:ext>
            </a:extLst>
          </p:cNvPr>
          <p:cNvPicPr>
            <a:picLocks noChangeAspect="1"/>
          </p:cNvPicPr>
          <p:nvPr/>
        </p:nvPicPr>
        <p:blipFill rotWithShape="1">
          <a:blip r:embed="rId2">
            <a:extLst>
              <a:ext uri="{28A0092B-C50C-407E-A947-70E740481C1C}">
                <a14:useLocalDpi xmlns:a14="http://schemas.microsoft.com/office/drawing/2010/main" val="0"/>
              </a:ext>
            </a:extLst>
          </a:blip>
          <a:srcRect b="25171"/>
          <a:stretch/>
        </p:blipFill>
        <p:spPr>
          <a:xfrm>
            <a:off x="2192663" y="32937967"/>
            <a:ext cx="10395878" cy="4032997"/>
          </a:xfrm>
          <a:prstGeom prst="rect">
            <a:avLst/>
          </a:prstGeom>
        </p:spPr>
      </p:pic>
      <p:sp>
        <p:nvSpPr>
          <p:cNvPr id="12" name="Inhaltsplatzhalter 11"/>
          <p:cNvSpPr>
            <a:spLocks noGrp="1"/>
          </p:cNvSpPr>
          <p:nvPr>
            <p:ph sz="half" idx="2"/>
          </p:nvPr>
        </p:nvSpPr>
        <p:spPr>
          <a:xfrm flipV="1">
            <a:off x="17468096" y="39523435"/>
            <a:ext cx="9572018" cy="1991997"/>
          </a:xfrm>
        </p:spPr>
        <p:txBody>
          <a:bodyPr>
            <a:normAutofit/>
          </a:bodyPr>
          <a:lstStyle/>
          <a:p>
            <a:pPr marL="914400" indent="-914400" algn="just">
              <a:buFont typeface="+mj-lt"/>
              <a:buAutoNum type="arabicPeriod"/>
            </a:pPr>
            <a:endParaRPr lang="de-DE" sz="5000" b="1" dirty="0">
              <a:latin typeface="Arial" panose="020B0604020202020204" pitchFamily="34" charset="0"/>
              <a:cs typeface="Arial" panose="020B0604020202020204" pitchFamily="34" charset="0"/>
            </a:endParaRPr>
          </a:p>
          <a:p>
            <a:pPr marL="457200" indent="-457200" algn="just">
              <a:buFont typeface="+mj-lt"/>
              <a:buAutoNum type="arabicPeriod"/>
            </a:pPr>
            <a:endParaRPr lang="de-DE" sz="2500" dirty="0">
              <a:latin typeface="Arial" panose="020B0604020202020204" pitchFamily="34" charset="0"/>
              <a:cs typeface="Arial" panose="020B0604020202020204" pitchFamily="34" charset="0"/>
            </a:endParaRPr>
          </a:p>
          <a:p>
            <a:pPr marL="914400" indent="-914400" algn="just">
              <a:buFont typeface="+mj-lt"/>
              <a:buAutoNum type="arabicPeriod"/>
            </a:pPr>
            <a:endParaRPr lang="de-DE" sz="5000" b="1" dirty="0">
              <a:latin typeface="Arial" panose="020B0604020202020204" pitchFamily="34" charset="0"/>
              <a:cs typeface="Arial" panose="020B0604020202020204" pitchFamily="34" charset="0"/>
            </a:endParaRPr>
          </a:p>
          <a:p>
            <a:pPr marL="457200" marR="0" lvl="0" indent="-457200" algn="just" defTabSz="3507730" rtl="0" eaLnBrk="1" fontAlgn="auto" latinLnBrk="0" hangingPunct="1">
              <a:lnSpc>
                <a:spcPct val="100000"/>
              </a:lnSpc>
              <a:spcBef>
                <a:spcPts val="0"/>
              </a:spcBef>
              <a:spcAft>
                <a:spcPts val="0"/>
              </a:spcAft>
              <a:buClrTx/>
              <a:buSzTx/>
              <a:buFont typeface="+mj-lt"/>
              <a:buAutoNum type="arabicPeriod"/>
              <a:tabLst/>
              <a:defRPr/>
            </a:pPr>
            <a:endParaRPr kumimoji="0" lang="de-DE"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0" indent="-914400" algn="just">
              <a:buFont typeface="+mj-lt"/>
              <a:buAutoNum type="arabicPeriod"/>
            </a:pPr>
            <a:endParaRPr lang="de-DE" sz="5000" b="1" dirty="0">
              <a:latin typeface="Arial" panose="020B0604020202020204" pitchFamily="34" charset="0"/>
              <a:cs typeface="Arial" panose="020B0604020202020204" pitchFamily="34" charset="0"/>
            </a:endParaRPr>
          </a:p>
          <a:p>
            <a:pPr marL="0" indent="0" algn="just">
              <a:buNone/>
            </a:pPr>
            <a:endParaRPr lang="de-DE" sz="5000" b="1" dirty="0">
              <a:latin typeface="Arial" panose="020B0604020202020204" pitchFamily="34" charset="0"/>
              <a:cs typeface="Arial" panose="020B0604020202020204" pitchFamily="34" charset="0"/>
            </a:endParaRPr>
          </a:p>
          <a:p>
            <a:pPr marL="0" indent="0" algn="just">
              <a:buNone/>
            </a:pPr>
            <a:endParaRPr lang="de-DE" sz="5000" b="1" dirty="0">
              <a:latin typeface="Arial" panose="020B0604020202020204" pitchFamily="34" charset="0"/>
              <a:cs typeface="Arial" panose="020B0604020202020204" pitchFamily="34" charset="0"/>
            </a:endParaRPr>
          </a:p>
          <a:p>
            <a:pPr marL="914400" indent="-914400" algn="just">
              <a:buFont typeface="+mj-lt"/>
              <a:buAutoNum type="arabicPeriod"/>
            </a:pPr>
            <a:endParaRPr lang="de-DE" sz="5000" b="1" dirty="0">
              <a:latin typeface="Arial" panose="020B0604020202020204" pitchFamily="34" charset="0"/>
              <a:cs typeface="Arial" panose="020B0604020202020204" pitchFamily="34" charset="0"/>
            </a:endParaRPr>
          </a:p>
          <a:p>
            <a:pPr marL="914400" indent="-914400" algn="just">
              <a:buFont typeface="+mj-lt"/>
              <a:buAutoNum type="arabicPeriod"/>
            </a:pPr>
            <a:endParaRPr lang="de-DE" sz="5000" b="1" dirty="0">
              <a:latin typeface="Arial" panose="020B0604020202020204" pitchFamily="34" charset="0"/>
              <a:cs typeface="Arial" panose="020B0604020202020204" pitchFamily="34" charset="0"/>
            </a:endParaRPr>
          </a:p>
          <a:p>
            <a:pPr marL="914400" indent="-914400" algn="just">
              <a:buFont typeface="+mj-lt"/>
              <a:buAutoNum type="arabicPeriod"/>
            </a:pPr>
            <a:endParaRPr lang="de-DE" sz="5000" b="1" dirty="0">
              <a:latin typeface="Arial" panose="020B0604020202020204" pitchFamily="34" charset="0"/>
              <a:cs typeface="Arial" panose="020B0604020202020204" pitchFamily="34" charset="0"/>
            </a:endParaRPr>
          </a:p>
          <a:p>
            <a:pPr marL="914400" indent="-914400" algn="just">
              <a:buFont typeface="+mj-lt"/>
              <a:buAutoNum type="arabicPeriod"/>
            </a:pPr>
            <a:endParaRPr lang="de-DE" sz="5000" b="1" dirty="0">
              <a:latin typeface="Arial" panose="020B0604020202020204" pitchFamily="34" charset="0"/>
              <a:cs typeface="Arial" panose="020B0604020202020204" pitchFamily="34" charset="0"/>
            </a:endParaRPr>
          </a:p>
          <a:p>
            <a:pPr marL="914400" indent="-914400" algn="just">
              <a:buFont typeface="+mj-lt"/>
              <a:buAutoNum type="arabicPeriod"/>
            </a:pPr>
            <a:endParaRPr lang="de-DE" sz="5000" b="1" dirty="0">
              <a:latin typeface="Arial" panose="020B0604020202020204" pitchFamily="34" charset="0"/>
              <a:cs typeface="Arial" panose="020B0604020202020204" pitchFamily="34" charset="0"/>
            </a:endParaRPr>
          </a:p>
          <a:p>
            <a:pPr marL="457200" indent="-457200" algn="just">
              <a:lnSpc>
                <a:spcPct val="100000"/>
              </a:lnSpc>
              <a:buFont typeface="+mj-lt"/>
              <a:buAutoNum type="arabicPeriod"/>
            </a:pPr>
            <a:endParaRPr lang="de-DE" sz="2500" dirty="0">
              <a:latin typeface="Arial" panose="020B0604020202020204" pitchFamily="34" charset="0"/>
              <a:cs typeface="Arial" panose="020B0604020202020204" pitchFamily="34" charset="0"/>
            </a:endParaRPr>
          </a:p>
          <a:p>
            <a:pPr marL="228600" indent="-228600" algn="just">
              <a:lnSpc>
                <a:spcPct val="100000"/>
              </a:lnSpc>
              <a:buFont typeface="+mj-lt"/>
              <a:buAutoNum type="arabicPeriod"/>
            </a:pPr>
            <a:endParaRPr lang="de-DE" sz="800" dirty="0">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8A0DEC4E-0394-4932-AE1A-DA37F0034E0E}"/>
              </a:ext>
            </a:extLst>
          </p:cNvPr>
          <p:cNvSpPr txBox="1"/>
          <p:nvPr/>
        </p:nvSpPr>
        <p:spPr>
          <a:xfrm>
            <a:off x="1802942" y="5965911"/>
            <a:ext cx="26763446" cy="861774"/>
          </a:xfrm>
          <a:prstGeom prst="rect">
            <a:avLst/>
          </a:prstGeom>
          <a:solidFill>
            <a:srgbClr val="B4ECFE"/>
          </a:solidFill>
        </p:spPr>
        <p:txBody>
          <a:bodyPr wrap="square" rtlCol="0">
            <a:spAutoFit/>
          </a:bodyPr>
          <a:lstStyle/>
          <a:p>
            <a:r>
              <a:rPr lang="de-DE" sz="5000" b="1" dirty="0">
                <a:latin typeface="Arial" panose="020B0604020202020204" pitchFamily="34" charset="0"/>
                <a:cs typeface="Arial" panose="020B0604020202020204" pitchFamily="34" charset="0"/>
              </a:rPr>
              <a:t>Über unser Projekt</a:t>
            </a:r>
          </a:p>
        </p:txBody>
      </p:sp>
      <p:sp>
        <p:nvSpPr>
          <p:cNvPr id="14" name="Rechteck 13">
            <a:extLst>
              <a:ext uri="{FF2B5EF4-FFF2-40B4-BE49-F238E27FC236}">
                <a16:creationId xmlns:a16="http://schemas.microsoft.com/office/drawing/2014/main" id="{65349A5B-CA08-4832-8477-3FA2FE4D4811}"/>
              </a:ext>
            </a:extLst>
          </p:cNvPr>
          <p:cNvSpPr/>
          <p:nvPr/>
        </p:nvSpPr>
        <p:spPr>
          <a:xfrm>
            <a:off x="2194285" y="1965619"/>
            <a:ext cx="26513528" cy="2624448"/>
          </a:xfrm>
          <a:prstGeom prst="rect">
            <a:avLst/>
          </a:prstGeom>
          <a:solidFill>
            <a:srgbClr val="B4ECFE"/>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0" name="Titel 9"/>
          <p:cNvSpPr>
            <a:spLocks noGrp="1"/>
          </p:cNvSpPr>
          <p:nvPr>
            <p:ph type="title"/>
          </p:nvPr>
        </p:nvSpPr>
        <p:spPr>
          <a:xfrm>
            <a:off x="3298296" y="2223884"/>
            <a:ext cx="25011024" cy="2230677"/>
          </a:xfrm>
        </p:spPr>
        <p:txBody>
          <a:bodyPr anchor="ctr">
            <a:normAutofit fontScale="90000"/>
          </a:bodyPr>
          <a:lstStyle/>
          <a:p>
            <a:pPr algn="ctr"/>
            <a:r>
              <a:rPr lang="de-DE" sz="11100" dirty="0">
                <a:latin typeface="Arial" panose="020B0604020202020204" pitchFamily="34" charset="0"/>
                <a:cs typeface="Arial" panose="020B0604020202020204" pitchFamily="34" charset="0"/>
              </a:rPr>
              <a:t>Ablauf Junior EU Wahlen </a:t>
            </a:r>
            <a:br>
              <a:rPr lang="de-DE" sz="10000" dirty="0">
                <a:latin typeface="Arial" panose="020B0604020202020204" pitchFamily="34" charset="0"/>
                <a:cs typeface="Arial" panose="020B0604020202020204" pitchFamily="34" charset="0"/>
              </a:rPr>
            </a:br>
            <a:r>
              <a:rPr lang="de-DE" sz="8900" dirty="0">
                <a:latin typeface="Arial" panose="020B0604020202020204" pitchFamily="34" charset="0"/>
                <a:cs typeface="Arial" panose="020B0604020202020204" pitchFamily="34" charset="0"/>
              </a:rPr>
              <a:t>das müssen sie beachten </a:t>
            </a:r>
          </a:p>
        </p:txBody>
      </p:sp>
      <p:sp>
        <p:nvSpPr>
          <p:cNvPr id="17" name="Textfeld 16"/>
          <p:cNvSpPr txBox="1"/>
          <p:nvPr/>
        </p:nvSpPr>
        <p:spPr>
          <a:xfrm flipH="1">
            <a:off x="2106039" y="11456670"/>
            <a:ext cx="12624567" cy="12311063"/>
          </a:xfrm>
          <a:prstGeom prst="rect">
            <a:avLst/>
          </a:prstGeom>
          <a:noFill/>
        </p:spPr>
        <p:txBody>
          <a:bodyPr wrap="square" rtlCol="0">
            <a:spAutoFit/>
          </a:bodyPr>
          <a:lstStyle/>
          <a:p>
            <a:endParaRPr lang="de-DE" sz="2800" dirty="0">
              <a:latin typeface="Arial" panose="020B0604020202020204" pitchFamily="34" charset="0"/>
              <a:cs typeface="Arial" panose="020B0604020202020204" pitchFamily="34" charset="0"/>
            </a:endParaRPr>
          </a:p>
          <a:p>
            <a:r>
              <a:rPr lang="de-DE" sz="3000" b="1" dirty="0">
                <a:latin typeface="Arial" panose="020B0604020202020204" pitchFamily="34" charset="0"/>
                <a:cs typeface="Arial" panose="020B0604020202020204" pitchFamily="34" charset="0"/>
              </a:rPr>
              <a:t>Allgemein</a:t>
            </a:r>
          </a:p>
          <a:p>
            <a:r>
              <a:rPr lang="de-DE" sz="2800" dirty="0">
                <a:latin typeface="Arial" panose="020B0604020202020204" pitchFamily="34" charset="0"/>
                <a:cs typeface="Arial" panose="020B0604020202020204" pitchFamily="34" charset="0"/>
              </a:rPr>
              <a:t>Allgemein ist eine Wahl, da alle Bürgerinnen und Bürger eines EU-Landes eine Stimmrecht besitzen. Bei den Wahlen spielen Geschlecht, Herkunft,Konfession, Beruf oder politische Überzeugung keine Rolle. Das einzige Wichtige ist , dass die Person das 18. Lebensjahr  vollendet hat und  für mindestens drei bis vier Monate in Europa gelebt hat </a:t>
            </a:r>
          </a:p>
          <a:p>
            <a:endParaRPr lang="de-DE" sz="2800" dirty="0">
              <a:latin typeface="Arial" panose="020B0604020202020204" pitchFamily="34" charset="0"/>
              <a:cs typeface="Arial" panose="020B0604020202020204" pitchFamily="34" charset="0"/>
            </a:endParaRPr>
          </a:p>
          <a:p>
            <a:r>
              <a:rPr lang="de-DE" sz="3000" b="1" dirty="0">
                <a:latin typeface="Arial" panose="020B0604020202020204" pitchFamily="34" charset="0"/>
                <a:cs typeface="Arial" panose="020B0604020202020204" pitchFamily="34" charset="0"/>
              </a:rPr>
              <a:t>Unmittelbarer</a:t>
            </a:r>
          </a:p>
          <a:p>
            <a:r>
              <a:rPr lang="de-DE" sz="2800" dirty="0">
                <a:latin typeface="Arial" panose="020B0604020202020204" pitchFamily="34" charset="0"/>
                <a:cs typeface="Arial" panose="020B0604020202020204" pitchFamily="34" charset="0"/>
              </a:rPr>
              <a:t>Es handelt sich um eine unmittelbare Wahl , wo man einem Wahlmann seine Stimme gibt , der dann wiederum den Präsidenten wählt. </a:t>
            </a:r>
          </a:p>
          <a:p>
            <a:endParaRPr lang="de-DE" sz="2800" dirty="0">
              <a:latin typeface="Arial" panose="020B0604020202020204" pitchFamily="34" charset="0"/>
              <a:cs typeface="Arial" panose="020B0604020202020204" pitchFamily="34" charset="0"/>
            </a:endParaRPr>
          </a:p>
          <a:p>
            <a:r>
              <a:rPr lang="de-DE" sz="3000" b="1" dirty="0">
                <a:latin typeface="Arial" panose="020B0604020202020204" pitchFamily="34" charset="0"/>
                <a:cs typeface="Arial" panose="020B0604020202020204" pitchFamily="34" charset="0"/>
              </a:rPr>
              <a:t>Frei</a:t>
            </a:r>
            <a:r>
              <a:rPr lang="de-DE" sz="3000" dirty="0">
                <a:latin typeface="Arial" panose="020B0604020202020204" pitchFamily="34" charset="0"/>
                <a:cs typeface="Arial" panose="020B0604020202020204" pitchFamily="34" charset="0"/>
              </a:rPr>
              <a:t> </a:t>
            </a:r>
          </a:p>
          <a:p>
            <a:r>
              <a:rPr lang="de-DE" sz="2800" dirty="0">
                <a:latin typeface="Arial" panose="020B0604020202020204" pitchFamily="34" charset="0"/>
                <a:cs typeface="Arial" panose="020B0604020202020204" pitchFamily="34" charset="0"/>
              </a:rPr>
              <a:t>Frei ist eine Wahl, wenn die Bürgerinnen und Bürger in ihren Entscheidungen nicht beeinflusst wurden. Der Grundsatz einer freien Wahl gewährleistet, dass ein Wähler seinen wahren Willen unverfälscht zum Ausdruck bringen kannUnd sein Wahlrecht ohne Zwang oder sonstige unzulässige Beeinflussung von außen auszuüben. Dazu gehört auch, dass es keinen Wahlzwang gibt und jeder Bürger frei darin ist, an einer Wahl teilzunehmen.</a:t>
            </a:r>
          </a:p>
          <a:p>
            <a:endParaRPr lang="de-DE" sz="2800" dirty="0">
              <a:latin typeface="Arial" panose="020B0604020202020204" pitchFamily="34" charset="0"/>
              <a:cs typeface="Arial" panose="020B0604020202020204" pitchFamily="34" charset="0"/>
            </a:endParaRPr>
          </a:p>
          <a:p>
            <a:r>
              <a:rPr lang="de-DE" sz="3000" b="1" dirty="0">
                <a:latin typeface="Arial" panose="020B0604020202020204" pitchFamily="34" charset="0"/>
                <a:cs typeface="Arial" panose="020B0604020202020204" pitchFamily="34" charset="0"/>
              </a:rPr>
              <a:t>Gleich</a:t>
            </a:r>
          </a:p>
          <a:p>
            <a:r>
              <a:rPr lang="de-DE" sz="2800" dirty="0">
                <a:latin typeface="Arial" panose="020B0604020202020204" pitchFamily="34" charset="0"/>
                <a:cs typeface="Arial" panose="020B0604020202020204" pitchFamily="34" charset="0"/>
              </a:rPr>
              <a:t>Gleich ist die Wahl, da jede Stimme den gleichen Wert hat, und es spielt keine Rolle, wer das Kreuz gesetzt hat</a:t>
            </a:r>
          </a:p>
          <a:p>
            <a:endParaRPr lang="de-DE" sz="2800" dirty="0">
              <a:latin typeface="Arial" panose="020B0604020202020204" pitchFamily="34" charset="0"/>
              <a:cs typeface="Arial" panose="020B0604020202020204" pitchFamily="34" charset="0"/>
            </a:endParaRPr>
          </a:p>
          <a:p>
            <a:r>
              <a:rPr lang="de-DE" sz="3000" b="1" dirty="0">
                <a:latin typeface="Arial" panose="020B0604020202020204" pitchFamily="34" charset="0"/>
                <a:cs typeface="Arial" panose="020B0604020202020204" pitchFamily="34" charset="0"/>
              </a:rPr>
              <a:t>Geheim</a:t>
            </a:r>
          </a:p>
          <a:p>
            <a:r>
              <a:rPr lang="de-DE" sz="2800" dirty="0">
                <a:latin typeface="Arial" panose="020B0604020202020204" pitchFamily="34" charset="0"/>
                <a:cs typeface="Arial" panose="020B0604020202020204" pitchFamily="34" charset="0"/>
              </a:rPr>
              <a:t>Geheim ist eine Wahl, wenn jeder Wähler seine Stimme unbeobachtet und anonym abgeben kann. Um eine geheime Wahl sicherzustellen, werden Wahlkabinen verwendet</a:t>
            </a:r>
          </a:p>
        </p:txBody>
      </p:sp>
      <p:sp>
        <p:nvSpPr>
          <p:cNvPr id="11" name="Textfeld 10">
            <a:extLst>
              <a:ext uri="{FF2B5EF4-FFF2-40B4-BE49-F238E27FC236}">
                <a16:creationId xmlns:a16="http://schemas.microsoft.com/office/drawing/2014/main" id="{30BBDA41-B006-41C3-9DCC-DB5FBE790EAA}"/>
              </a:ext>
            </a:extLst>
          </p:cNvPr>
          <p:cNvSpPr txBox="1"/>
          <p:nvPr/>
        </p:nvSpPr>
        <p:spPr>
          <a:xfrm>
            <a:off x="2083253" y="6613458"/>
            <a:ext cx="13054353" cy="3539430"/>
          </a:xfrm>
          <a:prstGeom prst="rect">
            <a:avLst/>
          </a:prstGeom>
          <a:noFill/>
        </p:spPr>
        <p:txBody>
          <a:bodyPr wrap="square" rtlCol="0">
            <a:spAutoFit/>
          </a:bodyPr>
          <a:lstStyle/>
          <a:p>
            <a:endParaRPr lang="de-DE" sz="2800" dirty="0">
              <a:latin typeface="Arial" panose="020B0604020202020204" pitchFamily="34" charset="0"/>
              <a:cs typeface="Arial" panose="020B0604020202020204" pitchFamily="34" charset="0"/>
            </a:endParaRPr>
          </a:p>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Das Junior EU Wahlen Projekt wird von den Schülerinnen und Schülern der El23/1 gemeinsam mit Herr Kletti geleitet. Mit diesem Projekt wollen wir den Schüler/innen dieser Schule das Interesse an den Wahlen und an Politik näher legen. Wie bei den echten Wahlen ist die Teilnahme freiwillig.</a:t>
            </a:r>
          </a:p>
          <a:p>
            <a:endParaRPr lang="de-DE" sz="2800" b="1" dirty="0">
              <a:latin typeface="Arial" panose="020B0604020202020204" pitchFamily="34" charset="0"/>
              <a:cs typeface="Arial" panose="020B0604020202020204" pitchFamily="34" charset="0"/>
            </a:endParaRPr>
          </a:p>
          <a:p>
            <a:endParaRPr lang="de-DE" sz="2800" b="1" dirty="0">
              <a:latin typeface="Arial" panose="020B0604020202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982F3461-586F-402C-9358-616EADF3016D}"/>
              </a:ext>
            </a:extLst>
          </p:cNvPr>
          <p:cNvSpPr txBox="1"/>
          <p:nvPr/>
        </p:nvSpPr>
        <p:spPr>
          <a:xfrm flipH="1">
            <a:off x="2275285" y="10536319"/>
            <a:ext cx="12670287" cy="861774"/>
          </a:xfrm>
          <a:prstGeom prst="rect">
            <a:avLst/>
          </a:prstGeom>
          <a:solidFill>
            <a:srgbClr val="B4ECFE"/>
          </a:solidFill>
        </p:spPr>
        <p:txBody>
          <a:bodyPr wrap="square" rtlCol="0">
            <a:spAutoFit/>
          </a:bodyPr>
          <a:lstStyle/>
          <a:p>
            <a:r>
              <a:rPr lang="de-DE" sz="5000" b="1" dirty="0">
                <a:latin typeface="Arial" panose="020B0604020202020204" pitchFamily="34" charset="0"/>
                <a:cs typeface="Arial" panose="020B0604020202020204" pitchFamily="34" charset="0"/>
              </a:rPr>
              <a:t>Die fünf Wahlgrundsätze</a:t>
            </a:r>
          </a:p>
        </p:txBody>
      </p:sp>
      <p:sp>
        <p:nvSpPr>
          <p:cNvPr id="22" name="Textfeld 21">
            <a:extLst>
              <a:ext uri="{FF2B5EF4-FFF2-40B4-BE49-F238E27FC236}">
                <a16:creationId xmlns:a16="http://schemas.microsoft.com/office/drawing/2014/main" id="{06500993-0A69-4470-8E2C-E72FED8F1D9D}"/>
              </a:ext>
            </a:extLst>
          </p:cNvPr>
          <p:cNvSpPr txBox="1"/>
          <p:nvPr/>
        </p:nvSpPr>
        <p:spPr>
          <a:xfrm>
            <a:off x="2051257" y="25907325"/>
            <a:ext cx="12624567" cy="861774"/>
          </a:xfrm>
          <a:prstGeom prst="rect">
            <a:avLst/>
          </a:prstGeom>
          <a:solidFill>
            <a:srgbClr val="B4ECFE"/>
          </a:solidFill>
        </p:spPr>
        <p:txBody>
          <a:bodyPr wrap="square" rtlCol="0">
            <a:spAutoFit/>
          </a:bodyPr>
          <a:lstStyle/>
          <a:p>
            <a:r>
              <a:rPr lang="de-DE" sz="5000" b="1" dirty="0">
                <a:latin typeface="Arial" panose="020B0604020202020204" pitchFamily="34" charset="0"/>
                <a:cs typeface="Arial" panose="020B0604020202020204" pitchFamily="34" charset="0"/>
              </a:rPr>
              <a:t>Ablauf </a:t>
            </a:r>
          </a:p>
        </p:txBody>
      </p:sp>
      <p:sp>
        <p:nvSpPr>
          <p:cNvPr id="27" name="Textfeld 26">
            <a:extLst>
              <a:ext uri="{FF2B5EF4-FFF2-40B4-BE49-F238E27FC236}">
                <a16:creationId xmlns:a16="http://schemas.microsoft.com/office/drawing/2014/main" id="{6758BB76-7217-4062-A945-A7CFB0DFAA64}"/>
              </a:ext>
            </a:extLst>
          </p:cNvPr>
          <p:cNvSpPr txBox="1"/>
          <p:nvPr/>
        </p:nvSpPr>
        <p:spPr>
          <a:xfrm>
            <a:off x="16223759" y="18196449"/>
            <a:ext cx="12491658" cy="861774"/>
          </a:xfrm>
          <a:prstGeom prst="rect">
            <a:avLst/>
          </a:prstGeom>
          <a:solidFill>
            <a:srgbClr val="B4ECFE"/>
          </a:solidFill>
        </p:spPr>
        <p:txBody>
          <a:bodyPr wrap="square" rtlCol="0">
            <a:spAutoFit/>
          </a:bodyPr>
          <a:lstStyle/>
          <a:p>
            <a:r>
              <a:rPr lang="de-DE" sz="5000" b="1" dirty="0">
                <a:latin typeface="Arial" panose="020B0604020202020204" pitchFamily="34" charset="0"/>
                <a:cs typeface="Arial" panose="020B0604020202020204" pitchFamily="34" charset="0"/>
              </a:rPr>
              <a:t>Verhaltens Regeln </a:t>
            </a:r>
          </a:p>
        </p:txBody>
      </p:sp>
      <p:sp>
        <p:nvSpPr>
          <p:cNvPr id="29" name="Textfeld 28">
            <a:extLst>
              <a:ext uri="{FF2B5EF4-FFF2-40B4-BE49-F238E27FC236}">
                <a16:creationId xmlns:a16="http://schemas.microsoft.com/office/drawing/2014/main" id="{4AF17988-F07E-42CF-BFB3-D65B6D79C559}"/>
              </a:ext>
            </a:extLst>
          </p:cNvPr>
          <p:cNvSpPr txBox="1"/>
          <p:nvPr/>
        </p:nvSpPr>
        <p:spPr>
          <a:xfrm>
            <a:off x="16043511" y="26892224"/>
            <a:ext cx="12624567" cy="861774"/>
          </a:xfrm>
          <a:prstGeom prst="rect">
            <a:avLst/>
          </a:prstGeom>
          <a:solidFill>
            <a:srgbClr val="B4ECFE"/>
          </a:solidFill>
        </p:spPr>
        <p:txBody>
          <a:bodyPr wrap="square" rtlCol="0">
            <a:spAutoFit/>
          </a:bodyPr>
          <a:lstStyle/>
          <a:p>
            <a:r>
              <a:rPr lang="de-DE" sz="5000" b="1" dirty="0">
                <a:latin typeface="Arial" panose="020B0604020202020204" pitchFamily="34" charset="0"/>
                <a:cs typeface="Arial" panose="020B0604020202020204" pitchFamily="34" charset="0"/>
              </a:rPr>
              <a:t>Warum sie Wählen sollten: </a:t>
            </a:r>
          </a:p>
        </p:txBody>
      </p:sp>
      <p:sp>
        <p:nvSpPr>
          <p:cNvPr id="31" name="Textfeld 30">
            <a:extLst>
              <a:ext uri="{FF2B5EF4-FFF2-40B4-BE49-F238E27FC236}">
                <a16:creationId xmlns:a16="http://schemas.microsoft.com/office/drawing/2014/main" id="{17D04EB7-8D36-4DA1-95E6-AE0C3DDF18AF}"/>
              </a:ext>
            </a:extLst>
          </p:cNvPr>
          <p:cNvSpPr txBox="1"/>
          <p:nvPr/>
        </p:nvSpPr>
        <p:spPr>
          <a:xfrm>
            <a:off x="2051257" y="38138294"/>
            <a:ext cx="26534946" cy="861774"/>
          </a:xfrm>
          <a:prstGeom prst="rect">
            <a:avLst/>
          </a:prstGeom>
          <a:solidFill>
            <a:srgbClr val="B4ECFE"/>
          </a:solidFill>
        </p:spPr>
        <p:txBody>
          <a:bodyPr wrap="square" rtlCol="0">
            <a:spAutoFit/>
          </a:bodyPr>
          <a:lstStyle/>
          <a:p>
            <a:r>
              <a:rPr lang="de-DE" sz="5000" b="1" dirty="0">
                <a:latin typeface="Arial" panose="020B0604020202020204" pitchFamily="34" charset="0"/>
                <a:cs typeface="Arial" panose="020B0604020202020204" pitchFamily="34" charset="0"/>
              </a:rPr>
              <a:t>Quellen</a:t>
            </a:r>
          </a:p>
        </p:txBody>
      </p:sp>
      <p:sp>
        <p:nvSpPr>
          <p:cNvPr id="33" name="Textfeld 32">
            <a:extLst>
              <a:ext uri="{FF2B5EF4-FFF2-40B4-BE49-F238E27FC236}">
                <a16:creationId xmlns:a16="http://schemas.microsoft.com/office/drawing/2014/main" id="{6AF56D7F-E733-4C95-AF19-A9B8F6CD90E4}"/>
              </a:ext>
            </a:extLst>
          </p:cNvPr>
          <p:cNvSpPr txBox="1"/>
          <p:nvPr/>
        </p:nvSpPr>
        <p:spPr>
          <a:xfrm>
            <a:off x="2283407" y="39154209"/>
            <a:ext cx="25804820" cy="3554819"/>
          </a:xfrm>
          <a:prstGeom prst="rect">
            <a:avLst/>
          </a:prstGeom>
          <a:noFill/>
        </p:spPr>
        <p:txBody>
          <a:bodyPr wrap="square" rtlCol="0" anchor="ctr">
            <a:spAutoFit/>
          </a:bodyPr>
          <a:lstStyle/>
          <a:p>
            <a:r>
              <a:rPr lang="de-DE" sz="2500" dirty="0">
                <a:latin typeface="Arial" panose="020B0604020202020204" pitchFamily="34" charset="0"/>
                <a:cs typeface="Arial" panose="020B0604020202020204" pitchFamily="34" charset="0"/>
              </a:rPr>
              <a:t>- Fachbücher</a:t>
            </a:r>
          </a:p>
          <a:p>
            <a:r>
              <a:rPr lang="de-DE" sz="2500" dirty="0">
                <a:latin typeface="Arial" panose="020B0604020202020204" pitchFamily="34" charset="0"/>
                <a:cs typeface="Arial" panose="020B0604020202020204" pitchFamily="34" charset="0"/>
              </a:rPr>
              <a:t>     -&gt; Wirtschaftskunde</a:t>
            </a:r>
          </a:p>
          <a:p>
            <a:r>
              <a:rPr lang="de-DE" sz="2500" dirty="0">
                <a:latin typeface="Arial" panose="020B0604020202020204" pitchFamily="34" charset="0"/>
                <a:cs typeface="Arial" panose="020B0604020202020204" pitchFamily="34" charset="0"/>
              </a:rPr>
              <a:t>- </a:t>
            </a:r>
            <a:r>
              <a:rPr lang="de-DE" sz="2500" dirty="0" err="1">
                <a:latin typeface="Arial" panose="020B0604020202020204" pitchFamily="34" charset="0"/>
                <a:cs typeface="Arial" panose="020B0604020202020204" pitchFamily="34" charset="0"/>
              </a:rPr>
              <a:t>Pixebay</a:t>
            </a:r>
            <a:endParaRPr lang="de-DE" sz="2500" dirty="0">
              <a:latin typeface="Arial" panose="020B0604020202020204" pitchFamily="34" charset="0"/>
              <a:cs typeface="Arial" panose="020B0604020202020204" pitchFamily="34" charset="0"/>
            </a:endParaRPr>
          </a:p>
          <a:p>
            <a:r>
              <a:rPr lang="de-DE" sz="2500" dirty="0">
                <a:latin typeface="Arial" panose="020B0604020202020204" pitchFamily="34" charset="0"/>
                <a:cs typeface="Arial" panose="020B0604020202020204" pitchFamily="34" charset="0"/>
              </a:rPr>
              <a:t>- Weitere Informationsquellen:</a:t>
            </a:r>
          </a:p>
          <a:p>
            <a:r>
              <a:rPr lang="de-DE" sz="2500" dirty="0">
                <a:latin typeface="Arial" panose="020B0604020202020204" pitchFamily="34" charset="0"/>
                <a:cs typeface="Arial" panose="020B0604020202020204" pitchFamily="34" charset="0"/>
              </a:rPr>
              <a:t>     -&gt; Bundesregierung.de</a:t>
            </a:r>
          </a:p>
          <a:p>
            <a:endParaRPr lang="de-DE" sz="2500" dirty="0">
              <a:latin typeface="Arial" panose="020B0604020202020204" pitchFamily="34" charset="0"/>
              <a:cs typeface="Arial" panose="020B0604020202020204" pitchFamily="34" charset="0"/>
            </a:endParaRPr>
          </a:p>
          <a:p>
            <a:r>
              <a:rPr lang="de-DE" sz="2500" dirty="0">
                <a:latin typeface="Arial" panose="020B0604020202020204" pitchFamily="34" charset="0"/>
                <a:cs typeface="Arial" panose="020B0604020202020204" pitchFamily="34" charset="0"/>
              </a:rPr>
              <a:t>Bild Nummer 1: </a:t>
            </a:r>
            <a:r>
              <a:rPr lang="de-DE" sz="2500" dirty="0" err="1">
                <a:latin typeface="Arial" panose="020B0604020202020204" pitchFamily="34" charset="0"/>
                <a:cs typeface="Arial" panose="020B0604020202020204" pitchFamily="34" charset="0"/>
              </a:rPr>
              <a:t>urheberrechtlichfrei</a:t>
            </a:r>
            <a:endParaRPr lang="de-DE" sz="2500" dirty="0">
              <a:latin typeface="Arial" panose="020B0604020202020204" pitchFamily="34" charset="0"/>
              <a:cs typeface="Arial" panose="020B0604020202020204" pitchFamily="34" charset="0"/>
            </a:endParaRPr>
          </a:p>
          <a:p>
            <a:endParaRPr lang="de-DE" sz="2500" dirty="0">
              <a:latin typeface="Arial" panose="020B0604020202020204" pitchFamily="34" charset="0"/>
              <a:cs typeface="Arial" panose="020B0604020202020204" pitchFamily="34" charset="0"/>
            </a:endParaRPr>
          </a:p>
          <a:p>
            <a:endParaRPr lang="de-DE" sz="2500" dirty="0">
              <a:latin typeface="Arial" panose="020B0604020202020204" pitchFamily="34" charset="0"/>
              <a:cs typeface="Arial" panose="020B0604020202020204" pitchFamily="34" charset="0"/>
            </a:endParaRPr>
          </a:p>
        </p:txBody>
      </p:sp>
      <p:sp>
        <p:nvSpPr>
          <p:cNvPr id="34" name="Textfeld 33">
            <a:extLst>
              <a:ext uri="{FF2B5EF4-FFF2-40B4-BE49-F238E27FC236}">
                <a16:creationId xmlns:a16="http://schemas.microsoft.com/office/drawing/2014/main" id="{7BF4AF12-78FF-4C4D-A5E1-70FC9CFCA543}"/>
              </a:ext>
            </a:extLst>
          </p:cNvPr>
          <p:cNvSpPr txBox="1"/>
          <p:nvPr/>
        </p:nvSpPr>
        <p:spPr>
          <a:xfrm>
            <a:off x="21264510" y="5479519"/>
            <a:ext cx="7301878" cy="492443"/>
          </a:xfrm>
          <a:prstGeom prst="rect">
            <a:avLst/>
          </a:prstGeom>
          <a:noFill/>
        </p:spPr>
        <p:txBody>
          <a:bodyPr wrap="square" rtlCol="0">
            <a:spAutoFit/>
          </a:bodyPr>
          <a:lstStyle/>
          <a:p>
            <a:r>
              <a:rPr lang="de-DE" sz="2600" dirty="0">
                <a:latin typeface="Arial" panose="020B0604020202020204" pitchFamily="34" charset="0"/>
                <a:cs typeface="Arial" panose="020B0604020202020204" pitchFamily="34" charset="0"/>
              </a:rPr>
              <a:t>Marco Gabrisch, Jana Mansfeld, Julia Kammin</a:t>
            </a:r>
          </a:p>
        </p:txBody>
      </p:sp>
      <p:sp>
        <p:nvSpPr>
          <p:cNvPr id="9" name="Textfeld 8">
            <a:extLst>
              <a:ext uri="{FF2B5EF4-FFF2-40B4-BE49-F238E27FC236}">
                <a16:creationId xmlns:a16="http://schemas.microsoft.com/office/drawing/2014/main" id="{1AC54907-7C0B-47A2-9681-4A1AC7EBDEB8}"/>
              </a:ext>
            </a:extLst>
          </p:cNvPr>
          <p:cNvSpPr txBox="1"/>
          <p:nvPr/>
        </p:nvSpPr>
        <p:spPr>
          <a:xfrm>
            <a:off x="25980457" y="1813642"/>
            <a:ext cx="3105150" cy="2931534"/>
          </a:xfrm>
          <a:prstGeom prst="rect">
            <a:avLst/>
          </a:prstGeom>
          <a:solidFill>
            <a:schemeClr val="bg1"/>
          </a:solidFill>
        </p:spPr>
        <p:txBody>
          <a:bodyPr wrap="square" rtlCol="0">
            <a:spAutoFit/>
          </a:bodyPr>
          <a:lstStyle/>
          <a:p>
            <a:endParaRPr lang="de-DE" dirty="0"/>
          </a:p>
        </p:txBody>
      </p:sp>
      <p:sp>
        <p:nvSpPr>
          <p:cNvPr id="16" name="Textfeld 15">
            <a:extLst>
              <a:ext uri="{FF2B5EF4-FFF2-40B4-BE49-F238E27FC236}">
                <a16:creationId xmlns:a16="http://schemas.microsoft.com/office/drawing/2014/main" id="{6D217BF4-945D-4904-B0F8-3C91BC30B3A4}"/>
              </a:ext>
            </a:extLst>
          </p:cNvPr>
          <p:cNvSpPr txBox="1"/>
          <p:nvPr/>
        </p:nvSpPr>
        <p:spPr>
          <a:xfrm>
            <a:off x="28309319" y="3873992"/>
            <a:ext cx="1552575" cy="988294"/>
          </a:xfrm>
          <a:prstGeom prst="rect">
            <a:avLst/>
          </a:prstGeom>
          <a:solidFill>
            <a:schemeClr val="bg1"/>
          </a:solidFill>
        </p:spPr>
        <p:txBody>
          <a:bodyPr wrap="square" rtlCol="0">
            <a:spAutoFit/>
          </a:bodyPr>
          <a:lstStyle/>
          <a:p>
            <a:endParaRPr lang="de-DE" dirty="0"/>
          </a:p>
        </p:txBody>
      </p:sp>
      <p:sp>
        <p:nvSpPr>
          <p:cNvPr id="3" name="Textfeld 2">
            <a:extLst>
              <a:ext uri="{FF2B5EF4-FFF2-40B4-BE49-F238E27FC236}">
                <a16:creationId xmlns:a16="http://schemas.microsoft.com/office/drawing/2014/main" id="{87CD7013-0325-07A8-F4BE-F329F33C6173}"/>
              </a:ext>
            </a:extLst>
          </p:cNvPr>
          <p:cNvSpPr txBox="1"/>
          <p:nvPr/>
        </p:nvSpPr>
        <p:spPr>
          <a:xfrm>
            <a:off x="2283407" y="27371859"/>
            <a:ext cx="11353248" cy="5262979"/>
          </a:xfrm>
          <a:prstGeom prst="rect">
            <a:avLst/>
          </a:prstGeom>
          <a:noFill/>
        </p:spPr>
        <p:txBody>
          <a:bodyPr wrap="square" rtlCol="0">
            <a:spAutoFit/>
          </a:bodyPr>
          <a:lstStyle/>
          <a:p>
            <a:pPr marL="457200" indent="-457200">
              <a:buFont typeface="+mj-lt"/>
              <a:buAutoNum type="arabicPeriod"/>
            </a:pPr>
            <a:r>
              <a:rPr lang="de-DE" sz="2800" dirty="0">
                <a:latin typeface="Arial" panose="020B0604020202020204" pitchFamily="34" charset="0"/>
                <a:cs typeface="Arial" panose="020B0604020202020204" pitchFamily="34" charset="0"/>
              </a:rPr>
              <a:t> Anmelden und vom leitenden Team in das Wählerverzeichnis eintragen lassen </a:t>
            </a:r>
          </a:p>
          <a:p>
            <a:pPr marL="457200" indent="-457200">
              <a:buFont typeface="+mj-lt"/>
              <a:buAutoNum type="arabicPeriod"/>
            </a:pPr>
            <a:endParaRPr lang="de-DE" sz="2800" dirty="0">
              <a:latin typeface="Arial" panose="020B0604020202020204" pitchFamily="34" charset="0"/>
              <a:cs typeface="Arial" panose="020B0604020202020204" pitchFamily="34" charset="0"/>
            </a:endParaRPr>
          </a:p>
          <a:p>
            <a:pPr marL="457200" indent="-457200">
              <a:buFont typeface="+mj-lt"/>
              <a:buAutoNum type="arabicPeriod"/>
            </a:pPr>
            <a:r>
              <a:rPr lang="de-DE" sz="2800" dirty="0">
                <a:latin typeface="Arial" panose="020B0604020202020204" pitchFamily="34" charset="0"/>
                <a:cs typeface="Arial" panose="020B0604020202020204" pitchFamily="34" charset="0"/>
              </a:rPr>
              <a:t>Sich an die vor Ort  herrschenden Regeln halten und den Anweisungen der Wahlhelfer/innen folgen </a:t>
            </a:r>
          </a:p>
          <a:p>
            <a:pPr marL="457200" indent="-457200">
              <a:buFont typeface="+mj-lt"/>
              <a:buAutoNum type="arabicPeriod"/>
            </a:pPr>
            <a:endParaRPr lang="de-DE" sz="2800" dirty="0">
              <a:latin typeface="Arial" panose="020B0604020202020204" pitchFamily="34" charset="0"/>
              <a:cs typeface="Arial" panose="020B0604020202020204" pitchFamily="34" charset="0"/>
            </a:endParaRPr>
          </a:p>
          <a:p>
            <a:pPr marL="457200" indent="-457200">
              <a:buFont typeface="+mj-lt"/>
              <a:buAutoNum type="arabicPeriod"/>
            </a:pPr>
            <a:r>
              <a:rPr lang="de-DE" sz="2800" dirty="0">
                <a:latin typeface="Arial" panose="020B0604020202020204" pitchFamily="34" charset="0"/>
                <a:cs typeface="Arial" panose="020B0604020202020204" pitchFamily="34" charset="0"/>
              </a:rPr>
              <a:t>Ruhig warten bis man an der Reihe ist </a:t>
            </a:r>
          </a:p>
          <a:p>
            <a:pPr marL="457200" indent="-457200">
              <a:buFont typeface="+mj-lt"/>
              <a:buAutoNum type="arabicPeriod"/>
            </a:pPr>
            <a:endParaRPr lang="de-DE" sz="2800" dirty="0">
              <a:latin typeface="Arial" panose="020B0604020202020204" pitchFamily="34" charset="0"/>
              <a:cs typeface="Arial" panose="020B0604020202020204" pitchFamily="34" charset="0"/>
            </a:endParaRPr>
          </a:p>
          <a:p>
            <a:pPr marL="457200" indent="-457200">
              <a:buFont typeface="+mj-lt"/>
              <a:buAutoNum type="arabicPeriod"/>
            </a:pPr>
            <a:r>
              <a:rPr lang="de-DE" sz="2800" dirty="0">
                <a:latin typeface="Arial" panose="020B0604020202020204" pitchFamily="34" charset="0"/>
                <a:cs typeface="Arial" panose="020B0604020202020204" pitchFamily="34" charset="0"/>
              </a:rPr>
              <a:t>Ein Kreuz für den Kandidaten und ein Kreuz für die Partei setzen, zweimal falten und in die Wahlurne werfen </a:t>
            </a:r>
          </a:p>
          <a:p>
            <a:pPr marL="457200" indent="-457200">
              <a:buFont typeface="+mj-lt"/>
              <a:buAutoNum type="arabicPeriod"/>
            </a:pPr>
            <a:endParaRPr lang="de-DE" sz="2800" dirty="0">
              <a:latin typeface="Arial" panose="020B0604020202020204" pitchFamily="34" charset="0"/>
              <a:cs typeface="Arial" panose="020B0604020202020204" pitchFamily="34" charset="0"/>
            </a:endParaRPr>
          </a:p>
          <a:p>
            <a:pPr marL="457200" indent="-457200">
              <a:buFont typeface="+mj-lt"/>
              <a:buAutoNum type="arabicPeriod"/>
            </a:pPr>
            <a:r>
              <a:rPr lang="de-DE" sz="2800" dirty="0">
                <a:latin typeface="Arial" panose="020B0604020202020204" pitchFamily="34" charset="0"/>
                <a:cs typeface="Arial" panose="020B0604020202020204" pitchFamily="34" charset="0"/>
              </a:rPr>
              <a:t>Den Raum gesittet verlassen </a:t>
            </a:r>
          </a:p>
        </p:txBody>
      </p:sp>
      <p:sp>
        <p:nvSpPr>
          <p:cNvPr id="8" name="Textfeld 7">
            <a:extLst>
              <a:ext uri="{FF2B5EF4-FFF2-40B4-BE49-F238E27FC236}">
                <a16:creationId xmlns:a16="http://schemas.microsoft.com/office/drawing/2014/main" id="{8602744B-4C30-A353-112A-B9F00E07E132}"/>
              </a:ext>
            </a:extLst>
          </p:cNvPr>
          <p:cNvSpPr txBox="1"/>
          <p:nvPr/>
        </p:nvSpPr>
        <p:spPr>
          <a:xfrm>
            <a:off x="16372823" y="20054875"/>
            <a:ext cx="12392124" cy="4401205"/>
          </a:xfrm>
          <a:prstGeom prst="rect">
            <a:avLst/>
          </a:prstGeom>
          <a:noFill/>
        </p:spPr>
        <p:txBody>
          <a:bodyPr wrap="square" rtlCol="0">
            <a:spAutoFit/>
          </a:bodyPr>
          <a:lstStyle/>
          <a:p>
            <a:pPr marL="457200" indent="-457200">
              <a:buFont typeface="+mj-lt"/>
              <a:buAutoNum type="arabicPeriod"/>
            </a:pPr>
            <a:r>
              <a:rPr lang="de-DE" sz="2800" dirty="0">
                <a:latin typeface="Arial" panose="020B0604020202020204" pitchFamily="34" charset="0"/>
                <a:cs typeface="Arial" panose="020B0604020202020204" pitchFamily="34" charset="0"/>
              </a:rPr>
              <a:t>Nicht mehr als 4 Leute gleichzeitig im Raum</a:t>
            </a:r>
          </a:p>
          <a:p>
            <a:pPr marL="457200" indent="-457200">
              <a:buFont typeface="+mj-lt"/>
              <a:buAutoNum type="arabicPeriod"/>
            </a:pPr>
            <a:endParaRPr lang="de-DE" sz="2800" dirty="0">
              <a:latin typeface="Arial" panose="020B0604020202020204" pitchFamily="34" charset="0"/>
              <a:cs typeface="Arial" panose="020B0604020202020204" pitchFamily="34" charset="0"/>
            </a:endParaRPr>
          </a:p>
          <a:p>
            <a:pPr marL="457200" indent="-457200">
              <a:buFont typeface="+mj-lt"/>
              <a:buAutoNum type="arabicPeriod"/>
            </a:pPr>
            <a:r>
              <a:rPr lang="de-DE" sz="2800" dirty="0">
                <a:latin typeface="Arial" panose="020B0604020202020204" pitchFamily="34" charset="0"/>
                <a:cs typeface="Arial" panose="020B0604020202020204" pitchFamily="34" charset="0"/>
              </a:rPr>
              <a:t>Kein gegenseitiges austauschen, abstimmen oder beeinflussen</a:t>
            </a:r>
          </a:p>
          <a:p>
            <a:pPr marL="457200" indent="-457200">
              <a:buFont typeface="+mj-lt"/>
              <a:buAutoNum type="arabicPeriod"/>
            </a:pPr>
            <a:endParaRPr lang="de-DE" sz="2800" dirty="0">
              <a:latin typeface="Arial" panose="020B0604020202020204" pitchFamily="34" charset="0"/>
              <a:cs typeface="Arial" panose="020B0604020202020204" pitchFamily="34" charset="0"/>
            </a:endParaRPr>
          </a:p>
          <a:p>
            <a:pPr marL="457200" indent="-457200">
              <a:buFont typeface="+mj-lt"/>
              <a:buAutoNum type="arabicPeriod"/>
            </a:pPr>
            <a:r>
              <a:rPr lang="de-DE" sz="2800" dirty="0">
                <a:latin typeface="Arial" panose="020B0604020202020204" pitchFamily="34" charset="0"/>
                <a:cs typeface="Arial" panose="020B0604020202020204" pitchFamily="34" charset="0"/>
              </a:rPr>
              <a:t>Vor Betreten des Raumes für das, was man Wählen möchte entschieden haben</a:t>
            </a:r>
          </a:p>
          <a:p>
            <a:pPr marL="457200" indent="-457200">
              <a:buFont typeface="+mj-lt"/>
              <a:buAutoNum type="arabicPeriod"/>
            </a:pPr>
            <a:endParaRPr lang="de-DE" sz="2800" dirty="0">
              <a:latin typeface="Arial" panose="020B0604020202020204" pitchFamily="34" charset="0"/>
              <a:cs typeface="Arial" panose="020B0604020202020204" pitchFamily="34" charset="0"/>
            </a:endParaRPr>
          </a:p>
          <a:p>
            <a:pPr marL="457200" indent="-457200">
              <a:buFont typeface="+mj-lt"/>
              <a:buAutoNum type="arabicPeriod"/>
            </a:pPr>
            <a:r>
              <a:rPr lang="de-DE" sz="2800" dirty="0">
                <a:latin typeface="Arial" panose="020B0604020202020204" pitchFamily="34" charset="0"/>
                <a:cs typeface="Arial" panose="020B0604020202020204" pitchFamily="34" charset="0"/>
              </a:rPr>
              <a:t>Niemanden beim wählen stören (auch nicht vor dem Raum)</a:t>
            </a:r>
          </a:p>
          <a:p>
            <a:pPr marL="457200" indent="-457200">
              <a:buFont typeface="+mj-lt"/>
              <a:buAutoNum type="arabicPeriod"/>
            </a:pPr>
            <a:endParaRPr lang="de-DE" sz="2800" dirty="0">
              <a:latin typeface="Arial" panose="020B0604020202020204" pitchFamily="34" charset="0"/>
              <a:cs typeface="Arial" panose="020B0604020202020204" pitchFamily="34" charset="0"/>
            </a:endParaRPr>
          </a:p>
          <a:p>
            <a:pPr marL="457200" indent="-457200">
              <a:buFont typeface="+mj-lt"/>
              <a:buAutoNum type="arabicPeriod"/>
            </a:pPr>
            <a:r>
              <a:rPr lang="de-DE" sz="2800" dirty="0">
                <a:latin typeface="Arial" panose="020B0604020202020204" pitchFamily="34" charset="0"/>
                <a:cs typeface="Arial" panose="020B0604020202020204" pitchFamily="34" charset="0"/>
              </a:rPr>
              <a:t>Mitbringen eines schüler- oder namens Nachweises </a:t>
            </a:r>
          </a:p>
        </p:txBody>
      </p:sp>
      <p:sp>
        <p:nvSpPr>
          <p:cNvPr id="20" name="Textfeld 19">
            <a:extLst>
              <a:ext uri="{FF2B5EF4-FFF2-40B4-BE49-F238E27FC236}">
                <a16:creationId xmlns:a16="http://schemas.microsoft.com/office/drawing/2014/main" id="{C1A1464A-EA18-7EF2-E4D8-862ED740E7C0}"/>
              </a:ext>
            </a:extLst>
          </p:cNvPr>
          <p:cNvSpPr txBox="1"/>
          <p:nvPr/>
        </p:nvSpPr>
        <p:spPr>
          <a:xfrm>
            <a:off x="16494452" y="28503226"/>
            <a:ext cx="11409291" cy="1815882"/>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Da die Junior Wahlen nicht in die offiziellen Wahlen mit dazu zählen, hat man hier die Möglichkeit das ganze ohne Konsequenzen auszuprobieren und kennenzulernen, selbst dann wenn man noch unter 18 Jahren ist.</a:t>
            </a:r>
          </a:p>
        </p:txBody>
      </p:sp>
      <p:sp>
        <p:nvSpPr>
          <p:cNvPr id="21" name="Textfeld 20">
            <a:extLst>
              <a:ext uri="{FF2B5EF4-FFF2-40B4-BE49-F238E27FC236}">
                <a16:creationId xmlns:a16="http://schemas.microsoft.com/office/drawing/2014/main" id="{01EA65B9-E6DB-2EEA-E3CA-42D49E1A88CD}"/>
              </a:ext>
            </a:extLst>
          </p:cNvPr>
          <p:cNvSpPr txBox="1"/>
          <p:nvPr/>
        </p:nvSpPr>
        <p:spPr>
          <a:xfrm>
            <a:off x="16494452" y="33411076"/>
            <a:ext cx="6505527" cy="3108543"/>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Sollten Sie Interesse daran haben, mehr über das Thema zu erfahren, können Sie gerne bei unseren Plakaten in der Mediothek, auf unserem </a:t>
            </a:r>
            <a:r>
              <a:rPr lang="de-DE" sz="2800" dirty="0" err="1">
                <a:latin typeface="Arial" panose="020B0604020202020204" pitchFamily="34" charset="0"/>
                <a:cs typeface="Arial" panose="020B0604020202020204" pitchFamily="34" charset="0"/>
              </a:rPr>
              <a:t>Moodel</a:t>
            </a:r>
            <a:r>
              <a:rPr lang="de-DE" sz="2800" dirty="0">
                <a:latin typeface="Arial" panose="020B0604020202020204" pitchFamily="34" charset="0"/>
                <a:cs typeface="Arial" panose="020B0604020202020204" pitchFamily="34" charset="0"/>
              </a:rPr>
              <a:t> Kurs oder bei unseren Wahlen in der Mediothek vom 03.06.-07.06.2024 vorbei schauen.</a:t>
            </a:r>
          </a:p>
        </p:txBody>
      </p:sp>
      <p:sp>
        <p:nvSpPr>
          <p:cNvPr id="19" name="Rechteck 18">
            <a:extLst>
              <a:ext uri="{FF2B5EF4-FFF2-40B4-BE49-F238E27FC236}">
                <a16:creationId xmlns:a16="http://schemas.microsoft.com/office/drawing/2014/main" id="{5E036CA7-7F30-AE2E-657C-52FEF8088052}"/>
              </a:ext>
            </a:extLst>
          </p:cNvPr>
          <p:cNvSpPr/>
          <p:nvPr/>
        </p:nvSpPr>
        <p:spPr>
          <a:xfrm flipH="1" flipV="1">
            <a:off x="2145176" y="1965619"/>
            <a:ext cx="4768033" cy="26407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DBE2439B-3266-3AC3-E81B-466D90F9B5A3}"/>
              </a:ext>
            </a:extLst>
          </p:cNvPr>
          <p:cNvPicPr>
            <a:picLocks noChangeAspect="1"/>
          </p:cNvPicPr>
          <p:nvPr/>
        </p:nvPicPr>
        <p:blipFill>
          <a:blip r:embed="rId3"/>
          <a:stretch>
            <a:fillRect/>
          </a:stretch>
        </p:blipFill>
        <p:spPr>
          <a:xfrm>
            <a:off x="2051258" y="2141399"/>
            <a:ext cx="4718924" cy="2313162"/>
          </a:xfrm>
          <a:prstGeom prst="rect">
            <a:avLst/>
          </a:prstGeom>
        </p:spPr>
      </p:pic>
      <p:sp>
        <p:nvSpPr>
          <p:cNvPr id="28" name="Textfeld 27">
            <a:extLst>
              <a:ext uri="{FF2B5EF4-FFF2-40B4-BE49-F238E27FC236}">
                <a16:creationId xmlns:a16="http://schemas.microsoft.com/office/drawing/2014/main" id="{CCFDBB0C-5CE5-E2EA-A007-C35F22163B2F}"/>
              </a:ext>
            </a:extLst>
          </p:cNvPr>
          <p:cNvSpPr txBox="1"/>
          <p:nvPr/>
        </p:nvSpPr>
        <p:spPr>
          <a:xfrm>
            <a:off x="16002772" y="31946542"/>
            <a:ext cx="12624567" cy="861774"/>
          </a:xfrm>
          <a:prstGeom prst="rect">
            <a:avLst/>
          </a:prstGeom>
          <a:solidFill>
            <a:srgbClr val="B4ECFE"/>
          </a:solidFill>
        </p:spPr>
        <p:txBody>
          <a:bodyPr wrap="square" rtlCol="0">
            <a:spAutoFit/>
          </a:bodyPr>
          <a:lstStyle/>
          <a:p>
            <a:r>
              <a:rPr lang="de-DE" sz="5000" b="1" dirty="0">
                <a:latin typeface="Arial" panose="020B0604020202020204" pitchFamily="34" charset="0"/>
                <a:cs typeface="Arial" panose="020B0604020202020204" pitchFamily="34" charset="0"/>
              </a:rPr>
              <a:t>Weitere Fragen?</a:t>
            </a:r>
          </a:p>
        </p:txBody>
      </p:sp>
      <p:sp>
        <p:nvSpPr>
          <p:cNvPr id="30" name="Rechteck 29">
            <a:extLst>
              <a:ext uri="{FF2B5EF4-FFF2-40B4-BE49-F238E27FC236}">
                <a16:creationId xmlns:a16="http://schemas.microsoft.com/office/drawing/2014/main" id="{A6F9BCE2-D178-3A62-1194-CFEB25ECDB49}"/>
              </a:ext>
            </a:extLst>
          </p:cNvPr>
          <p:cNvSpPr/>
          <p:nvPr/>
        </p:nvSpPr>
        <p:spPr>
          <a:xfrm rot="5061264" flipH="1">
            <a:off x="11102351" y="36469976"/>
            <a:ext cx="358523" cy="2006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69336037-13DF-89A6-1074-358B6AA0A5A1}"/>
              </a:ext>
            </a:extLst>
          </p:cNvPr>
          <p:cNvSpPr txBox="1"/>
          <p:nvPr/>
        </p:nvSpPr>
        <p:spPr>
          <a:xfrm>
            <a:off x="3892672" y="37104647"/>
            <a:ext cx="9177684" cy="430887"/>
          </a:xfrm>
          <a:prstGeom prst="rect">
            <a:avLst/>
          </a:prstGeom>
          <a:noFill/>
        </p:spPr>
        <p:txBody>
          <a:bodyPr wrap="square" rtlCol="0">
            <a:spAutoFit/>
          </a:bodyPr>
          <a:lstStyle/>
          <a:p>
            <a:pPr algn="l"/>
            <a:r>
              <a:rPr lang="de-DE" sz="2200" dirty="0"/>
              <a:t>Selbst erstellte Grafik für den Ablauf</a:t>
            </a:r>
          </a:p>
        </p:txBody>
      </p:sp>
      <p:pic>
        <p:nvPicPr>
          <p:cNvPr id="23" name="Grafik 22">
            <a:extLst>
              <a:ext uri="{FF2B5EF4-FFF2-40B4-BE49-F238E27FC236}">
                <a16:creationId xmlns:a16="http://schemas.microsoft.com/office/drawing/2014/main" id="{821CC940-5884-775F-601A-DD978E44345E}"/>
              </a:ext>
            </a:extLst>
          </p:cNvPr>
          <p:cNvPicPr>
            <a:picLocks noChangeAspect="1"/>
          </p:cNvPicPr>
          <p:nvPr/>
        </p:nvPicPr>
        <p:blipFill>
          <a:blip r:embed="rId4"/>
          <a:stretch>
            <a:fillRect/>
          </a:stretch>
        </p:blipFill>
        <p:spPr>
          <a:xfrm>
            <a:off x="24636047" y="1966478"/>
            <a:ext cx="3930341" cy="2622274"/>
          </a:xfrm>
          <a:prstGeom prst="rect">
            <a:avLst/>
          </a:prstGeom>
        </p:spPr>
      </p:pic>
      <p:sp>
        <p:nvSpPr>
          <p:cNvPr id="25" name="Textfeld 24">
            <a:extLst>
              <a:ext uri="{FF2B5EF4-FFF2-40B4-BE49-F238E27FC236}">
                <a16:creationId xmlns:a16="http://schemas.microsoft.com/office/drawing/2014/main" id="{DEF3D0D5-4DA0-FADD-F849-F665BCD44795}"/>
              </a:ext>
            </a:extLst>
          </p:cNvPr>
          <p:cNvSpPr txBox="1"/>
          <p:nvPr/>
        </p:nvSpPr>
        <p:spPr>
          <a:xfrm>
            <a:off x="24636047" y="4629483"/>
            <a:ext cx="3930341" cy="430887"/>
          </a:xfrm>
          <a:prstGeom prst="rect">
            <a:avLst/>
          </a:prstGeom>
          <a:noFill/>
        </p:spPr>
        <p:txBody>
          <a:bodyPr wrap="square" rtlCol="0">
            <a:spAutoFit/>
          </a:bodyPr>
          <a:lstStyle/>
          <a:p>
            <a:pPr algn="ctr"/>
            <a:r>
              <a:rPr lang="de-DE" sz="2200" dirty="0"/>
              <a:t>Urheberrechtsfreies Bild </a:t>
            </a:r>
          </a:p>
        </p:txBody>
      </p:sp>
      <p:sp>
        <p:nvSpPr>
          <p:cNvPr id="40" name="Textfeld 39">
            <a:extLst>
              <a:ext uri="{FF2B5EF4-FFF2-40B4-BE49-F238E27FC236}">
                <a16:creationId xmlns:a16="http://schemas.microsoft.com/office/drawing/2014/main" id="{341D535C-D081-0709-EA8F-DD99843F6966}"/>
              </a:ext>
            </a:extLst>
          </p:cNvPr>
          <p:cNvSpPr txBox="1"/>
          <p:nvPr/>
        </p:nvSpPr>
        <p:spPr>
          <a:xfrm>
            <a:off x="17468096" y="16729823"/>
            <a:ext cx="3933027" cy="430887"/>
          </a:xfrm>
          <a:prstGeom prst="rect">
            <a:avLst/>
          </a:prstGeom>
          <a:noFill/>
        </p:spPr>
        <p:txBody>
          <a:bodyPr wrap="square" rtlCol="0">
            <a:spAutoFit/>
          </a:bodyPr>
          <a:lstStyle/>
          <a:p>
            <a:pPr algn="l"/>
            <a:r>
              <a:rPr lang="de-DE" sz="2200" dirty="0"/>
              <a:t>Bild Nummer  1</a:t>
            </a:r>
          </a:p>
        </p:txBody>
      </p:sp>
      <p:sp>
        <p:nvSpPr>
          <p:cNvPr id="42" name="Rechteck 41">
            <a:extLst>
              <a:ext uri="{FF2B5EF4-FFF2-40B4-BE49-F238E27FC236}">
                <a16:creationId xmlns:a16="http://schemas.microsoft.com/office/drawing/2014/main" id="{7DB1AB23-CAEA-CC88-9118-644DD9F3B111}"/>
              </a:ext>
            </a:extLst>
          </p:cNvPr>
          <p:cNvSpPr/>
          <p:nvPr/>
        </p:nvSpPr>
        <p:spPr>
          <a:xfrm flipH="1">
            <a:off x="11457847" y="35476063"/>
            <a:ext cx="662369" cy="36825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F0C477E7-9CC6-F1D2-5E63-029BF9DC32D1}"/>
              </a:ext>
            </a:extLst>
          </p:cNvPr>
          <p:cNvSpPr/>
          <p:nvPr/>
        </p:nvSpPr>
        <p:spPr>
          <a:xfrm rot="16200000" flipH="1">
            <a:off x="11383233" y="35818176"/>
            <a:ext cx="784830" cy="43634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C6B955A7-EEA4-684E-BD03-C028C5651DDA}"/>
              </a:ext>
            </a:extLst>
          </p:cNvPr>
          <p:cNvSpPr/>
          <p:nvPr/>
        </p:nvSpPr>
        <p:spPr>
          <a:xfrm flipH="1">
            <a:off x="11785048" y="35767076"/>
            <a:ext cx="240300" cy="1336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2D48111C-6F13-0B13-8E75-9B554C329468}"/>
              </a:ext>
            </a:extLst>
          </p:cNvPr>
          <p:cNvSpPr/>
          <p:nvPr/>
        </p:nvSpPr>
        <p:spPr>
          <a:xfrm flipH="1">
            <a:off x="11457847" y="35805699"/>
            <a:ext cx="240300" cy="1336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B96AEDDE-722B-A86E-A503-8D1B95A79EB6}"/>
              </a:ext>
            </a:extLst>
          </p:cNvPr>
          <p:cNvSpPr/>
          <p:nvPr/>
        </p:nvSpPr>
        <p:spPr>
          <a:xfrm flipH="1">
            <a:off x="11655498" y="35443450"/>
            <a:ext cx="240300" cy="1336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A2B269A5-F800-54AC-00B3-26FB5AD73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4947" y="32941963"/>
            <a:ext cx="4593571" cy="4593571"/>
          </a:xfrm>
          <a:prstGeom prst="rect">
            <a:avLst/>
          </a:prstGeom>
        </p:spPr>
      </p:pic>
      <p:pic>
        <p:nvPicPr>
          <p:cNvPr id="6" name="Grafik 5">
            <a:extLst>
              <a:ext uri="{FF2B5EF4-FFF2-40B4-BE49-F238E27FC236}">
                <a16:creationId xmlns:a16="http://schemas.microsoft.com/office/drawing/2014/main" id="{AF38F4AD-F6E2-805B-0397-53BD3CE57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53672" y="8401848"/>
            <a:ext cx="11630426" cy="8220008"/>
          </a:xfrm>
          <a:prstGeom prst="rect">
            <a:avLst/>
          </a:prstGeom>
        </p:spPr>
      </p:pic>
    </p:spTree>
    <p:extLst>
      <p:ext uri="{BB962C8B-B14F-4D97-AF65-F5344CB8AC3E}">
        <p14:creationId xmlns:p14="http://schemas.microsoft.com/office/powerpoint/2010/main" val="229504670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532</Words>
  <Application>Microsoft Office PowerPoint</Application>
  <PresentationFormat>Benutzerdefiniert</PresentationFormat>
  <Paragraphs>64</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Office</vt:lpstr>
      <vt:lpstr>Ablauf Junior EU Wahlen  das müssen sie beachten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Kohlenhydratbedarf bei Kinder und Jugendlichen</dc:title>
  <dc:creator>Windows-Benutzer</dc:creator>
  <cp:lastModifiedBy>Jana Mansfeld</cp:lastModifiedBy>
  <cp:revision>53</cp:revision>
  <dcterms:created xsi:type="dcterms:W3CDTF">2020-11-09T06:47:03Z</dcterms:created>
  <dcterms:modified xsi:type="dcterms:W3CDTF">2024-02-16T12:53:20Z</dcterms:modified>
</cp:coreProperties>
</file>