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73" r:id="rId4"/>
    <p:sldId id="271" r:id="rId5"/>
    <p:sldId id="266" r:id="rId6"/>
    <p:sldId id="267" r:id="rId7"/>
    <p:sldId id="257" r:id="rId8"/>
    <p:sldId id="258" r:id="rId9"/>
    <p:sldId id="261" r:id="rId10"/>
    <p:sldId id="259" r:id="rId11"/>
    <p:sldId id="260" r:id="rId12"/>
    <p:sldId id="263" r:id="rId13"/>
    <p:sldId id="276" r:id="rId14"/>
    <p:sldId id="274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C7B9-30B9-4DEB-B8FE-5488AB6BAB00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D91C9-C279-40E4-8A15-C467B3504D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655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https://youtu.be/S6MEFh20Nx8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D91C9-C279-40E4-8A15-C467B3504D0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901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https://youtu.be/S6MEFh20Nx8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CD91C9-C279-40E4-8A15-C467B3504D0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826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6361C5-A62B-F8F5-3A78-E9F344AA4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703201-F77B-A57A-93E0-CB97D4266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F24186-9F7E-BB62-EB7A-F01AC6F51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B47798-12EA-D5CA-4AFC-FD5A09C4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1D613B-427F-3F44-E788-6D597E21A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94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03A3DB-A19D-9791-04C4-FC54285AE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3C2B15-D1B0-57A5-A337-8183C82D5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C90BCC-1AE0-8C5B-58D4-CA9DFC46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2AC505-7B3A-D34C-D385-7CDF83E43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DA9752-BC11-61E9-8232-B490ED8CC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31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A697C32-73B7-6EAD-D06D-3839D4246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3A8827-256D-2EA2-AE5B-F948FDE48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4E1086-3D99-1D73-518E-126BB583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FF8458-EFB0-A80C-DF8B-466B9EBD5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7AD85E-1470-77B2-E564-C525C6F03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318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60C7D-B898-4FBD-C5C5-1D0C8D4A3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C4A6BB-52C3-CC67-145B-EFFDD1189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032FB2-DFC3-4296-0696-5E7E75BE2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3C1796-2B48-82B9-9E15-8C28F214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ED5745-53DD-86DA-1749-204CFE069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09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7DE262-9CE0-9D99-50AC-0D4A18A67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841809-0925-4E5E-A6B4-539A18D1D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32227C-F39C-395F-6F7C-830033B88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63FD59-9B87-D5C2-9BBD-F4D2E9245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2DC44F-B0D7-1C1A-DF10-61F5158A9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28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840CE8-BCA6-0E64-483D-EF43CD52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90939-049A-FEDC-C725-6AEF7A8711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B2BBB9-038A-3053-42EE-80F016C40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ECAD5A-685D-C1AE-B385-74B5A6000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1189A1-AA50-8730-CC9C-C6184EFA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242973-CA79-C25A-64CC-4F43A9F9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027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D506E-5B8B-42CE-1868-C64EBBF1F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E94DC6-9292-4E8D-37DB-0B0ECBC1B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824196-6AA8-13CE-B8B9-DC845F249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5C33054-BB19-2783-3A8E-488B5B5DC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D8E26C0-A073-5D72-14FE-54874556F7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9A30C38-5147-4FD9-D7E4-BF67A0AB4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41B05D3-6C12-037B-22F4-870FFD7B5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54D70B3-1DC4-5FCA-CE64-83D5D490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87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AD546A-3C6B-BAC2-B467-BBF57DBD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9F7F7B7-2EA7-BDCF-FB45-90C24D1A9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E53E753-B6D7-1028-A827-7A0AD164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B50348-E917-0A94-1DD4-7F236F00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53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D9C3F5B-04F2-F767-3258-60754166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AB7EE4-DD43-1F1B-2C22-50FC84C3E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87CCB6F-B29A-A7F5-EBC9-CA9FD6AA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057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DE28F-9D18-820A-0483-165EA4C3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3CEEB-37C7-F056-B421-95CD9EC1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4FCCF1-955D-212F-B448-DA16D5274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808A4B-F784-CF03-D0E2-7DBA4996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5149CC-FDA4-F3A8-146C-17226EBF3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22887A-A536-3DDD-FAD4-E5597A81E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624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9FA96B-2779-84B5-B2A3-FACBE5031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90D522-5F49-A6BA-4DC8-CAD82ECAD6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C7DA7D-193D-9808-F75F-16E1568F9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CEAEAD-100A-C4BD-F424-84CCBC34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D73E1D-40F7-CEA4-CBDE-77E39E4E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12AC37-551A-02F8-335E-A4889AB3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134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B52412F-EA2D-5847-B754-BC18BAB0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14026D-C682-72AC-3C92-3242E4951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137567-6E4E-70C2-4BB2-8DC0EA4FA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D35966-9A61-41D8-B498-FE01B12E68CB}" type="datetimeFigureOut">
              <a:rPr lang="de-DE" smtClean="0"/>
              <a:t>27.03.2025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05E73F-D78C-FAAD-84EB-AEB32ED94F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1F0FD4-61A9-A9BA-F98A-0B26C4671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C215F8-D965-426A-84EC-401BED6132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61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6MEFh20Nx8?feature=oembe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rWsLLKfL3E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rWsLLKfL3E?feature=oembed" TargetMode="Externa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pcAaLKBwJ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pcAaLKBwJs?feature=oembed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8rtUNc_7g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8rtUNc_7gU?feature=oembed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1DAF8254-1EF0-9C9E-117F-6FAD0CAB3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186" y="560338"/>
            <a:ext cx="8648158" cy="2404931"/>
          </a:xfrm>
        </p:spPr>
        <p:txBody>
          <a:bodyPr>
            <a:normAutofit/>
          </a:bodyPr>
          <a:lstStyle/>
          <a:p>
            <a:pPr algn="l"/>
            <a:r>
              <a:rPr lang="de-DE" sz="5400" b="1" i="0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Schule ohne Rassismus / </a:t>
            </a:r>
            <a:br>
              <a:rPr lang="de-DE" sz="5400" b="1" i="0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</a:br>
            <a:r>
              <a:rPr lang="de-DE" sz="5400" b="1" i="0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Schule mit Courage / </a:t>
            </a:r>
            <a:br>
              <a:rPr lang="de-DE" sz="5400" b="1" i="0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</a:br>
            <a:r>
              <a:rPr lang="de-DE" sz="5400" b="1" i="0" u="none" strike="noStrike" dirty="0">
                <a:solidFill>
                  <a:schemeClr val="bg1"/>
                </a:solidFill>
                <a:effectLst/>
                <a:latin typeface="Aptos" panose="020B0004020202020204" pitchFamily="34" charset="0"/>
              </a:rPr>
              <a:t>Wir stehen auf!</a:t>
            </a:r>
            <a:endParaRPr lang="de-DE" sz="5400" dirty="0">
              <a:solidFill>
                <a:schemeClr val="bg1"/>
              </a:solidFill>
            </a:endParaRPr>
          </a:p>
        </p:txBody>
      </p:sp>
      <p:pic>
        <p:nvPicPr>
          <p:cNvPr id="3" name="Picture 21">
            <a:extLst>
              <a:ext uri="{FF2B5EF4-FFF2-40B4-BE49-F238E27FC236}">
                <a16:creationId xmlns:a16="http://schemas.microsoft.com/office/drawing/2014/main" id="{280E8FB1-60EE-A8EB-EC52-BE56D554B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01768" y="5655013"/>
            <a:ext cx="2257486" cy="105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037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6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aphic 38">
            <a:extLst>
              <a:ext uri="{FF2B5EF4-FFF2-40B4-BE49-F238E27FC236}">
                <a16:creationId xmlns:a16="http://schemas.microsoft.com/office/drawing/2014/main" id="{F0E417D8-88AA-4184-A08D-DEF97C6C9E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385795" y="1690979"/>
            <a:ext cx="1910252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FCB4E045-9FB0-41C4-AC74-479EA20D85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10">
              <a:extLst>
                <a:ext uri="{FF2B5EF4-FFF2-40B4-BE49-F238E27FC236}">
                  <a16:creationId xmlns:a16="http://schemas.microsoft.com/office/drawing/2014/main" id="{D21C7A48-09EB-4AF0-84CB-7EE408C2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4" name="Rectangle 12">
            <a:extLst>
              <a:ext uri="{FF2B5EF4-FFF2-40B4-BE49-F238E27FC236}">
                <a16:creationId xmlns:a16="http://schemas.microsoft.com/office/drawing/2014/main" id="{FDDE3270-A872-4E10-80BC-B93D6F0E3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4">
            <a:extLst>
              <a:ext uri="{FF2B5EF4-FFF2-40B4-BE49-F238E27FC236}">
                <a16:creationId xmlns:a16="http://schemas.microsoft.com/office/drawing/2014/main" id="{3B6E5F32-B5B2-45E3-9C18-BBC9005C4C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2953" y="1187311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id="{9545E68B-E61B-4EAE-9672-3A52AEC2B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6263" y="1119679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A8AF59-CEA0-64E0-4770-2D6FF279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3041" y="1574094"/>
            <a:ext cx="4502041" cy="30083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4000" b="1" i="0" u="none" strike="noStrike" kern="1200" noProof="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Wer denkt, dass Rassismus die Gesellschaft spalten kann? </a:t>
            </a:r>
            <a:endParaRPr lang="de-DE" sz="4000" b="1" kern="1200" noProof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7" name="Graphic 212">
            <a:extLst>
              <a:ext uri="{FF2B5EF4-FFF2-40B4-BE49-F238E27FC236}">
                <a16:creationId xmlns:a16="http://schemas.microsoft.com/office/drawing/2014/main" id="{63DD1BD1-81FE-4F15-A934-E9AE94AE9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" name="Graphic 212">
            <a:extLst>
              <a:ext uri="{FF2B5EF4-FFF2-40B4-BE49-F238E27FC236}">
                <a16:creationId xmlns:a16="http://schemas.microsoft.com/office/drawing/2014/main" id="{120AB9A0-C0C4-43DA-9A34-FA3A4079D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11689" y="823301"/>
            <a:ext cx="760800" cy="760800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9" name="Oval 22">
            <a:extLst>
              <a:ext uri="{FF2B5EF4-FFF2-40B4-BE49-F238E27FC236}">
                <a16:creationId xmlns:a16="http://schemas.microsoft.com/office/drawing/2014/main" id="{98815DD1-EC9D-4BE1-846B-8BEF57D398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Oval 24">
            <a:extLst>
              <a:ext uri="{FF2B5EF4-FFF2-40B4-BE49-F238E27FC236}">
                <a16:creationId xmlns:a16="http://schemas.microsoft.com/office/drawing/2014/main" id="{CB78D2B9-C9C4-4A37-A12C-A09FC1158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6352" y="3643495"/>
            <a:ext cx="584612" cy="584612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aphic 4">
            <a:extLst>
              <a:ext uri="{FF2B5EF4-FFF2-40B4-BE49-F238E27FC236}">
                <a16:creationId xmlns:a16="http://schemas.microsoft.com/office/drawing/2014/main" id="{DFC7EBB5-848C-4B1C-BE84-4CF07E90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459707" y="3876466"/>
            <a:ext cx="1056155" cy="1056156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52" name="Freeform: Shape 27">
              <a:extLst>
                <a:ext uri="{FF2B5EF4-FFF2-40B4-BE49-F238E27FC236}">
                  <a16:creationId xmlns:a16="http://schemas.microsoft.com/office/drawing/2014/main" id="{0F8315F3-A078-427A-92BE-34EC9E574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28">
              <a:extLst>
                <a:ext uri="{FF2B5EF4-FFF2-40B4-BE49-F238E27FC236}">
                  <a16:creationId xmlns:a16="http://schemas.microsoft.com/office/drawing/2014/main" id="{73DFAF5C-63B0-43FB-80BE-CC45D99F51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29">
              <a:extLst>
                <a:ext uri="{FF2B5EF4-FFF2-40B4-BE49-F238E27FC236}">
                  <a16:creationId xmlns:a16="http://schemas.microsoft.com/office/drawing/2014/main" id="{6AD937F2-A44A-479C-A7EB-4EE7686A9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834CC3-9461-418F-A593-FC09CD79B9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D68AA1C-0667-46EE-A8BE-CAAA3EAF9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0F403B5-430A-450F-97C1-73160966C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B38EBB0-5161-46F3-83D7-D9F478B1A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347EDFA5-AD01-40BE-91A2-A0C178622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35">
              <a:extLst>
                <a:ext uri="{FF2B5EF4-FFF2-40B4-BE49-F238E27FC236}">
                  <a16:creationId xmlns:a16="http://schemas.microsoft.com/office/drawing/2014/main" id="{76E0C47E-FE2F-4A8C-942E-1026D02D3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36">
              <a:extLst>
                <a:ext uri="{FF2B5EF4-FFF2-40B4-BE49-F238E27FC236}">
                  <a16:creationId xmlns:a16="http://schemas.microsoft.com/office/drawing/2014/main" id="{4A309DA7-4C25-40F5-AC21-DA06D9C98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290F5FA-D4BF-4264-A8E9-365566EC7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47FD6B5-9B47-4500-9D65-7BD217301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CA06612-80DE-4467-A50C-0CB390D67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2697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8D7D1E-1407-4D5B-9C80-E70D99362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15483" y="762552"/>
            <a:ext cx="5919334" cy="5214332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4FD1BE-E333-402D-A2AF-8E2D7570F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15483" y="762552"/>
            <a:ext cx="5919334" cy="5214332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DE3270-A872-4E10-80BC-B93D6F0E3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8088" y="658175"/>
            <a:ext cx="5919334" cy="5214332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A8AF59-CEA0-64E0-4770-2D6FF279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4279" y="401845"/>
            <a:ext cx="5228230" cy="313180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3400" b="1" i="0" u="none" strike="noStrike" kern="1200" noProof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Wer kann sich vorstellen, konstruktiv gegen Rassismus vorzugehen, um die Gesellschaft vor Hass und Spaltung zu bewahren?</a:t>
            </a:r>
            <a:endParaRPr lang="de-DE" sz="3400" b="1" kern="1200" noProof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4763" y="252951"/>
            <a:ext cx="829613" cy="82961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DEF7D4A3-132F-4989-B22B-25948794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4763" y="252951"/>
            <a:ext cx="829613" cy="82961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94957" y="4410821"/>
            <a:ext cx="414409" cy="414409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94EEEB0-E565-42CB-8299-2454D31F0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94957" y="4410821"/>
            <a:ext cx="414409" cy="414409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7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Rechteck 2">
            <a:extLst>
              <a:ext uri="{FF2B5EF4-FFF2-40B4-BE49-F238E27FC236}">
                <a16:creationId xmlns:a16="http://schemas.microsoft.com/office/drawing/2014/main" id="{4464E2FA-C8C5-B77E-DC79-D3B65D2AFFCE}"/>
              </a:ext>
            </a:extLst>
          </p:cNvPr>
          <p:cNvSpPr/>
          <p:nvPr/>
        </p:nvSpPr>
        <p:spPr>
          <a:xfrm>
            <a:off x="3393024" y="3753818"/>
            <a:ext cx="5549462" cy="18540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500" b="1" u="sng" dirty="0">
                <a:solidFill>
                  <a:schemeClr val="tx1"/>
                </a:solidFill>
              </a:rPr>
              <a:t>Wie?</a:t>
            </a:r>
          </a:p>
        </p:txBody>
      </p:sp>
    </p:spTree>
    <p:extLst>
      <p:ext uri="{BB962C8B-B14F-4D97-AF65-F5344CB8AC3E}">
        <p14:creationId xmlns:p14="http://schemas.microsoft.com/office/powerpoint/2010/main" val="19485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8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Freeform: Shape 30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8" name="Group 32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" name="Grafik 1" descr="Ein Bild, das Text, Schrift, Screenshot, Grafiken enthält.&#10;&#10;KI-generierte Inhalte können fehlerhaft sein.">
            <a:extLst>
              <a:ext uri="{FF2B5EF4-FFF2-40B4-BE49-F238E27FC236}">
                <a16:creationId xmlns:a16="http://schemas.microsoft.com/office/drawing/2014/main" id="{7C7905DF-B421-3635-DAB9-1048AD63DF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08" y="5551221"/>
            <a:ext cx="2733472" cy="939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F5892AF-EBA8-D034-E602-512C686AFEB1}"/>
              </a:ext>
            </a:extLst>
          </p:cNvPr>
          <p:cNvSpPr txBox="1"/>
          <p:nvPr/>
        </p:nvSpPr>
        <p:spPr>
          <a:xfrm>
            <a:off x="123217" y="114579"/>
            <a:ext cx="26524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Holocaust-Überlebende </a:t>
            </a:r>
            <a:b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Margot Friedländer</a:t>
            </a:r>
          </a:p>
          <a:p>
            <a:r>
              <a:rPr lang="de-DE" dirty="0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de-DE" sz="1800" dirty="0">
                <a:solidFill>
                  <a:schemeClr val="bg1"/>
                </a:solidFill>
              </a:rPr>
              <a:t>Tagesspiegel</a:t>
            </a:r>
            <a:r>
              <a:rPr lang="de-DE" dirty="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E7C8482B-AAFE-293F-D4B7-0023517F52D7}"/>
              </a:ext>
            </a:extLst>
          </p:cNvPr>
          <p:cNvSpPr/>
          <p:nvPr/>
        </p:nvSpPr>
        <p:spPr>
          <a:xfrm>
            <a:off x="103881" y="114580"/>
            <a:ext cx="2040925" cy="10687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800" b="1" u="sng" dirty="0">
                <a:solidFill>
                  <a:schemeClr val="tx1"/>
                </a:solidFill>
              </a:rPr>
              <a:t>Wie?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594C80D-A828-8950-3A11-44C717E9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3611">
            <a:off x="155566" y="1481134"/>
            <a:ext cx="2873936" cy="70973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4000" b="1" i="0" u="none" strike="noStrike" kern="1200" noProof="0" dirty="0">
                <a:effectLst/>
                <a:latin typeface="+mj-lt"/>
                <a:ea typeface="+mj-ea"/>
                <a:cs typeface="+mj-cs"/>
              </a:rPr>
              <a:t>Aufklärung</a:t>
            </a:r>
            <a:endParaRPr lang="de-DE" sz="4000" b="1" kern="1200" noProof="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42019BA-DA1B-2109-2768-0E282822CE72}"/>
              </a:ext>
            </a:extLst>
          </p:cNvPr>
          <p:cNvSpPr/>
          <p:nvPr/>
        </p:nvSpPr>
        <p:spPr>
          <a:xfrm>
            <a:off x="2215065" y="114580"/>
            <a:ext cx="6115387" cy="10687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00" b="1" u="sng" dirty="0">
                <a:solidFill>
                  <a:schemeClr val="tx1"/>
                </a:solidFill>
              </a:rPr>
              <a:t>Eure </a:t>
            </a:r>
            <a:r>
              <a:rPr lang="de-DE" sz="5800" b="1" u="sng" dirty="0">
                <a:solidFill>
                  <a:schemeClr val="tx1"/>
                </a:solidFill>
              </a:rPr>
              <a:t>Antworten</a:t>
            </a:r>
            <a:r>
              <a:rPr lang="de-DE" sz="7200" b="1" u="sng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C3D205D-DA19-8EE4-8D41-8EEE9160F44C}"/>
              </a:ext>
            </a:extLst>
          </p:cNvPr>
          <p:cNvSpPr txBox="1">
            <a:spLocks/>
          </p:cNvSpPr>
          <p:nvPr/>
        </p:nvSpPr>
        <p:spPr>
          <a:xfrm rot="253661">
            <a:off x="3083888" y="1343577"/>
            <a:ext cx="4373301" cy="7097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Regelmäßige Events</a:t>
            </a:r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372E76B7-7211-21B5-144C-279A437EF0C3}"/>
              </a:ext>
            </a:extLst>
          </p:cNvPr>
          <p:cNvSpPr txBox="1">
            <a:spLocks/>
          </p:cNvSpPr>
          <p:nvPr/>
        </p:nvSpPr>
        <p:spPr>
          <a:xfrm>
            <a:off x="45141" y="2366786"/>
            <a:ext cx="5911905" cy="5781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Konsequenzen für Rassisten!</a:t>
            </a: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3BFBBCA3-7F67-305A-00D3-77F9A8098EB7}"/>
              </a:ext>
            </a:extLst>
          </p:cNvPr>
          <p:cNvSpPr txBox="1">
            <a:spLocks/>
          </p:cNvSpPr>
          <p:nvPr/>
        </p:nvSpPr>
        <p:spPr>
          <a:xfrm rot="232034">
            <a:off x="4393905" y="3031562"/>
            <a:ext cx="3710831" cy="95761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Konstruktiv miteinander reden!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660FE0C8-A025-4427-56E2-37332AE816C7}"/>
              </a:ext>
            </a:extLst>
          </p:cNvPr>
          <p:cNvSpPr txBox="1">
            <a:spLocks/>
          </p:cNvSpPr>
          <p:nvPr/>
        </p:nvSpPr>
        <p:spPr>
          <a:xfrm rot="465351">
            <a:off x="5991426" y="2376529"/>
            <a:ext cx="2953502" cy="7097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Zivilcourage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589996A-29D4-BC86-B462-4E8E2B05AE47}"/>
              </a:ext>
            </a:extLst>
          </p:cNvPr>
          <p:cNvSpPr txBox="1">
            <a:spLocks/>
          </p:cNvSpPr>
          <p:nvPr/>
        </p:nvSpPr>
        <p:spPr>
          <a:xfrm rot="21348312">
            <a:off x="162997" y="3020994"/>
            <a:ext cx="4531659" cy="12536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Auf dumme Sprüche achten! 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75A9CFCA-31A4-BD3B-ACF6-EFEE2B22E89F}"/>
              </a:ext>
            </a:extLst>
          </p:cNvPr>
          <p:cNvSpPr txBox="1">
            <a:spLocks/>
          </p:cNvSpPr>
          <p:nvPr/>
        </p:nvSpPr>
        <p:spPr>
          <a:xfrm>
            <a:off x="4321836" y="3907266"/>
            <a:ext cx="4125259" cy="70973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Politisch engagieren.</a:t>
            </a:r>
          </a:p>
        </p:txBody>
      </p:sp>
      <p:sp>
        <p:nvSpPr>
          <p:cNvPr id="14" name="Titel 1">
            <a:extLst>
              <a:ext uri="{FF2B5EF4-FFF2-40B4-BE49-F238E27FC236}">
                <a16:creationId xmlns:a16="http://schemas.microsoft.com/office/drawing/2014/main" id="{101535BF-C322-076B-8315-4918923F694A}"/>
              </a:ext>
            </a:extLst>
          </p:cNvPr>
          <p:cNvSpPr txBox="1">
            <a:spLocks/>
          </p:cNvSpPr>
          <p:nvPr/>
        </p:nvSpPr>
        <p:spPr>
          <a:xfrm>
            <a:off x="202778" y="4473434"/>
            <a:ext cx="4531659" cy="12536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Über soziale Medien influenzen ;-)</a:t>
            </a: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70672C3D-544C-76F5-EEB2-4835EFB446FC}"/>
              </a:ext>
            </a:extLst>
          </p:cNvPr>
          <p:cNvSpPr txBox="1">
            <a:spLocks/>
          </p:cNvSpPr>
          <p:nvPr/>
        </p:nvSpPr>
        <p:spPr>
          <a:xfrm rot="237337">
            <a:off x="4767374" y="4679481"/>
            <a:ext cx="3492276" cy="9213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Etwas dagegen sagen! Nicht schweigen.</a:t>
            </a:r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4B1A10E0-D2A5-E7B6-089B-EAE5F71B51E6}"/>
              </a:ext>
            </a:extLst>
          </p:cNvPr>
          <p:cNvSpPr txBox="1">
            <a:spLocks/>
          </p:cNvSpPr>
          <p:nvPr/>
        </p:nvSpPr>
        <p:spPr>
          <a:xfrm rot="21406361">
            <a:off x="162058" y="5801080"/>
            <a:ext cx="3107854" cy="9213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Aussagen hinterfragen</a:t>
            </a: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A095DAED-D421-5937-3C5E-172A28059EA2}"/>
              </a:ext>
            </a:extLst>
          </p:cNvPr>
          <p:cNvSpPr txBox="1">
            <a:spLocks/>
          </p:cNvSpPr>
          <p:nvPr/>
        </p:nvSpPr>
        <p:spPr>
          <a:xfrm>
            <a:off x="3422100" y="5791029"/>
            <a:ext cx="4380900" cy="10493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4000" b="1" dirty="0"/>
              <a:t>Auf Auswirkungen von Rassismus auf unsere Mitmenschen hinweisen.</a:t>
            </a:r>
          </a:p>
        </p:txBody>
      </p:sp>
    </p:spTree>
    <p:extLst>
      <p:ext uri="{BB962C8B-B14F-4D97-AF65-F5344CB8AC3E}">
        <p14:creationId xmlns:p14="http://schemas.microsoft.com/office/powerpoint/2010/main" val="385589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8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" name="Freeform: Shape 30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8" name="Group 32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Onlinemedien 2" title="Holocaust-Überlebende Margot Friedländer: „Wir müssen uns wie Menschen benehmen“">
            <a:hlinkClick r:id="" action="ppaction://media"/>
            <a:extLst>
              <a:ext uri="{FF2B5EF4-FFF2-40B4-BE49-F238E27FC236}">
                <a16:creationId xmlns:a16="http://schemas.microsoft.com/office/drawing/2014/main" id="{FB4C2108-1EB2-E226-EAED-172DE6032AE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38053" cy="6858000"/>
          </a:xfrm>
          <a:prstGeom prst="rect">
            <a:avLst/>
          </a:prstGeom>
        </p:spPr>
      </p:pic>
      <p:pic>
        <p:nvPicPr>
          <p:cNvPr id="2" name="Grafik 1" descr="Ein Bild, das Text, Schrift, Screenshot, Grafiken enthält.&#10;&#10;KI-generierte Inhalte können fehlerhaft sein.">
            <a:extLst>
              <a:ext uri="{FF2B5EF4-FFF2-40B4-BE49-F238E27FC236}">
                <a16:creationId xmlns:a16="http://schemas.microsoft.com/office/drawing/2014/main" id="{7C7905DF-B421-3635-DAB9-1048AD63DF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08" y="5551221"/>
            <a:ext cx="2733472" cy="939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F5892AF-EBA8-D034-E602-512C686AFEB1}"/>
              </a:ext>
            </a:extLst>
          </p:cNvPr>
          <p:cNvSpPr txBox="1"/>
          <p:nvPr/>
        </p:nvSpPr>
        <p:spPr>
          <a:xfrm>
            <a:off x="123217" y="114579"/>
            <a:ext cx="265240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Holocaust-Überlebende </a:t>
            </a:r>
            <a:b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</a:br>
            <a:r>
              <a:rPr lang="de-DE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Margot Friedländer</a:t>
            </a:r>
          </a:p>
          <a:p>
            <a:r>
              <a:rPr lang="de-DE" dirty="0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de-DE" sz="1800" dirty="0">
                <a:solidFill>
                  <a:schemeClr val="bg1"/>
                </a:solidFill>
              </a:rPr>
              <a:t>Tagesspiegel</a:t>
            </a:r>
            <a:r>
              <a:rPr lang="de-DE" dirty="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377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0A887A0-3D7D-D543-F7F4-211464A3A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2FA490-306C-2D1D-0612-A19C59A4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0BB03-14A5-23FE-6EFC-121B6F33D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C4CA1DE-A3D8-CAE4-467E-21812E98E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C9EF8D81-124F-E065-61C3-D5D384C7D3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D8E1626-81A6-FFB9-4F79-2891E0CBF8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84459C8-639F-04D7-5D91-586C115B89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1C13BDD6-4472-2455-6C53-D855A9F5B9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288A784-AACC-9570-3D78-71238137A5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" name="Picture 21">
            <a:extLst>
              <a:ext uri="{FF2B5EF4-FFF2-40B4-BE49-F238E27FC236}">
                <a16:creationId xmlns:a16="http://schemas.microsoft.com/office/drawing/2014/main" id="{98EB4D32-7E22-F6E6-CB2B-642F842A3B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33476" y="126796"/>
            <a:ext cx="2257486" cy="1053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7A6D945-2CBD-13AF-AEA5-297A99614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206" y="1633803"/>
            <a:ext cx="9359153" cy="2248711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de-DE" sz="4400" u="sng" dirty="0">
                <a:solidFill>
                  <a:schemeClr val="bg1"/>
                </a:solidFill>
              </a:rPr>
              <a:t>Lasst uns Zukunft gemeinsam gestalten!</a:t>
            </a:r>
            <a:br>
              <a:rPr lang="de-DE" sz="4400" u="sng" dirty="0">
                <a:solidFill>
                  <a:schemeClr val="bg1"/>
                </a:solidFill>
              </a:rPr>
            </a:br>
            <a:r>
              <a:rPr lang="de-DE" sz="4400" dirty="0">
                <a:solidFill>
                  <a:schemeClr val="bg1"/>
                </a:solidFill>
              </a:rPr>
              <a:t>www.xplore-dna.net</a:t>
            </a:r>
          </a:p>
        </p:txBody>
      </p:sp>
      <p:pic>
        <p:nvPicPr>
          <p:cNvPr id="2" name="Grafik 1" descr="Ein Bild, das Text, Schrift, Screenshot, Grafiken enthält.&#10;&#10;KI-generierte Inhalte können fehlerhaft sein.">
            <a:extLst>
              <a:ext uri="{FF2B5EF4-FFF2-40B4-BE49-F238E27FC236}">
                <a16:creationId xmlns:a16="http://schemas.microsoft.com/office/drawing/2014/main" id="{E365C3AB-553E-B2BF-0680-0BE529ABE2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490" y="5744207"/>
            <a:ext cx="2733472" cy="939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7392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" name="Grafik 7" descr="Ein Bild, das Text, Schrift, Screenshot, Grafiken enthält.&#10;&#10;KI-generierte Inhalte können fehlerhaft sein.">
            <a:extLst>
              <a:ext uri="{FF2B5EF4-FFF2-40B4-BE49-F238E27FC236}">
                <a16:creationId xmlns:a16="http://schemas.microsoft.com/office/drawing/2014/main" id="{3E7916F5-5501-1610-D324-25F157FF3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08" y="5551221"/>
            <a:ext cx="2733472" cy="939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B38F025-E9EB-2FA9-E458-E19FBBB89275}"/>
              </a:ext>
            </a:extLst>
          </p:cNvPr>
          <p:cNvSpPr txBox="1"/>
          <p:nvPr/>
        </p:nvSpPr>
        <p:spPr>
          <a:xfrm>
            <a:off x="212660" y="6120021"/>
            <a:ext cx="677374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de-DE" b="1" dirty="0"/>
              <a:t>„Dieser rechtsradikale Aufkleber wurde von Unbekannten auf der Schultoilette aufgeklebt und widerspricht unseren Werten“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D079555-493E-4921-D5EA-853236A24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" y="618424"/>
            <a:ext cx="4792980" cy="3345180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7BC990F7-3127-B75F-6561-FAB2E0284F96}"/>
              </a:ext>
            </a:extLst>
          </p:cNvPr>
          <p:cNvSpPr txBox="1"/>
          <p:nvPr/>
        </p:nvSpPr>
        <p:spPr>
          <a:xfrm>
            <a:off x="212660" y="305795"/>
            <a:ext cx="7498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latin typeface="Comic Sans MS" panose="030F0702030302020204" pitchFamily="66" charset="0"/>
              </a:rPr>
              <a:t>Warum sind wir hier! #1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E90B8EA-7C36-7E0E-9F4B-90063442262A}"/>
              </a:ext>
            </a:extLst>
          </p:cNvPr>
          <p:cNvSpPr txBox="1"/>
          <p:nvPr/>
        </p:nvSpPr>
        <p:spPr>
          <a:xfrm>
            <a:off x="4732629" y="1779077"/>
            <a:ext cx="39602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dirty="0">
                <a:latin typeface="Comic Sans MS" panose="030F0702030302020204" pitchFamily="66" charset="0"/>
              </a:rPr>
              <a:t>Was bedeutet dieser rechtsradikale Aufkleber?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DC72AA7-5654-2B38-38EF-CCA44F4A5644}"/>
              </a:ext>
            </a:extLst>
          </p:cNvPr>
          <p:cNvSpPr txBox="1"/>
          <p:nvPr/>
        </p:nvSpPr>
        <p:spPr>
          <a:xfrm>
            <a:off x="121613" y="4068222"/>
            <a:ext cx="820809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Schwarz-Weiß-Rot wurde während der Zeit der Weimarer Republik von nationalistischen und rechtsgerichteten Gruppen als Symbol der Ablehnung der demokratischen Ordnung genutzt. </a:t>
            </a:r>
          </a:p>
          <a:p>
            <a:pPr>
              <a:spcBef>
                <a:spcPts val="1200"/>
              </a:spcBef>
            </a:pP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Die Nationalsozialisten (Nazis) verwendeten sie in ihrer Flagge in Kombination mit dem Hakenkreuz. </a:t>
            </a:r>
          </a:p>
        </p:txBody>
      </p:sp>
    </p:spTree>
    <p:extLst>
      <p:ext uri="{BB962C8B-B14F-4D97-AF65-F5344CB8AC3E}">
        <p14:creationId xmlns:p14="http://schemas.microsoft.com/office/powerpoint/2010/main" val="282117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Textfeld 2">
            <a:extLst>
              <a:ext uri="{FF2B5EF4-FFF2-40B4-BE49-F238E27FC236}">
                <a16:creationId xmlns:a16="http://schemas.microsoft.com/office/drawing/2014/main" id="{66BC39F5-5BFE-8EC8-A67C-19FF6882D46B}"/>
              </a:ext>
            </a:extLst>
          </p:cNvPr>
          <p:cNvSpPr txBox="1"/>
          <p:nvPr/>
        </p:nvSpPr>
        <p:spPr>
          <a:xfrm>
            <a:off x="261711" y="6454377"/>
            <a:ext cx="6116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https://youtu.be/drWsLLKfL3E</a:t>
            </a:r>
            <a:r>
              <a:rPr lang="de-DE" dirty="0"/>
              <a:t>   (Terra X)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A8BB604-2D44-915B-3DD1-BF4AEBE34534}"/>
              </a:ext>
            </a:extLst>
          </p:cNvPr>
          <p:cNvSpPr txBox="1"/>
          <p:nvPr/>
        </p:nvSpPr>
        <p:spPr>
          <a:xfrm>
            <a:off x="168993" y="116306"/>
            <a:ext cx="64461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200" b="1" noProof="0" dirty="0"/>
              <a:t>Wie es zum Holocaust gekommen ist</a:t>
            </a:r>
          </a:p>
        </p:txBody>
      </p:sp>
      <p:pic>
        <p:nvPicPr>
          <p:cNvPr id="8" name="Onlinemedien 7" title="Wie konnte es zum Holocaust kommen? | Terra X">
            <a:hlinkClick r:id="" action="ppaction://media"/>
            <a:extLst>
              <a:ext uri="{FF2B5EF4-FFF2-40B4-BE49-F238E27FC236}">
                <a16:creationId xmlns:a16="http://schemas.microsoft.com/office/drawing/2014/main" id="{CAB7A4E0-0F0B-F7DD-9C8F-3E3C0AC6F2A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1711" y="547193"/>
            <a:ext cx="10354341" cy="584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5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1D417E-5C29-3E56-199A-7AAD89FFD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D22AA5F9-9AC9-8747-B4FA-178B9A61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E58A52B4-B666-16BB-CB4D-9A865184B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CF759DF-B8E7-99AC-F6DB-BA22F7768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7502E67-5A6A-DA0C-F08B-A8CA6CEFA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D6A84838-10FB-0F8A-1B95-C0AEC18A9C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8" name="Grafik 7" descr="Ein Bild, das Text, Schrift, Screenshot, Grafiken enthält.&#10;&#10;KI-generierte Inhalte können fehlerhaft sein.">
            <a:extLst>
              <a:ext uri="{FF2B5EF4-FFF2-40B4-BE49-F238E27FC236}">
                <a16:creationId xmlns:a16="http://schemas.microsoft.com/office/drawing/2014/main" id="{3E829097-FD36-278E-A12E-9C115D863E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008" y="5551221"/>
            <a:ext cx="2733472" cy="9396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AC36952-B6C5-4564-043C-D4E00FE1FA9F}"/>
              </a:ext>
            </a:extLst>
          </p:cNvPr>
          <p:cNvSpPr txBox="1"/>
          <p:nvPr/>
        </p:nvSpPr>
        <p:spPr>
          <a:xfrm>
            <a:off x="4477570" y="1423846"/>
            <a:ext cx="289274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b="1" dirty="0">
                <a:latin typeface="Comic Sans MS" panose="030F0702030302020204" pitchFamily="66" charset="0"/>
              </a:rPr>
              <a:t>Wozu kann solche Hetze </a:t>
            </a:r>
            <a:br>
              <a:rPr lang="de-DE" sz="2800" b="1" dirty="0">
                <a:latin typeface="Comic Sans MS" panose="030F0702030302020204" pitchFamily="66" charset="0"/>
              </a:rPr>
            </a:br>
            <a:r>
              <a:rPr lang="de-DE" sz="2800" b="1" dirty="0">
                <a:latin typeface="Comic Sans MS" panose="030F0702030302020204" pitchFamily="66" charset="0"/>
              </a:rPr>
              <a:t>führen?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21ECE2C-62CF-877B-5C72-20A991AA8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17516"/>
            <a:ext cx="4213860" cy="5303520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DA3986E-C6B9-66A1-A41E-8210B25A2F39}"/>
              </a:ext>
            </a:extLst>
          </p:cNvPr>
          <p:cNvSpPr txBox="1"/>
          <p:nvPr/>
        </p:nvSpPr>
        <p:spPr>
          <a:xfrm>
            <a:off x="212660" y="305795"/>
            <a:ext cx="7498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 b="1" dirty="0">
                <a:latin typeface="Comic Sans MS" panose="030F0702030302020204" pitchFamily="66" charset="0"/>
              </a:rPr>
              <a:t>Warum sind wir hier! #2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34C2FC4-5CC0-34E4-7963-FEECAD791ADF}"/>
              </a:ext>
            </a:extLst>
          </p:cNvPr>
          <p:cNvSpPr txBox="1"/>
          <p:nvPr/>
        </p:nvSpPr>
        <p:spPr>
          <a:xfrm>
            <a:off x="596576" y="6021036"/>
            <a:ext cx="6773742" cy="64633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de-DE"/>
            </a:defPPr>
            <a:lvl1pPr>
              <a:defRPr b="1"/>
            </a:lvl1pPr>
          </a:lstStyle>
          <a:p>
            <a:r>
              <a:rPr lang="de-DE" dirty="0"/>
              <a:t>„Dieser rassistische Aufkleber wurde von Unbekannten auf der Schultoilette aufgeklebt und widerspricht unseren Werten“</a:t>
            </a:r>
          </a:p>
        </p:txBody>
      </p:sp>
    </p:spTree>
    <p:extLst>
      <p:ext uri="{BB962C8B-B14F-4D97-AF65-F5344CB8AC3E}">
        <p14:creationId xmlns:p14="http://schemas.microsoft.com/office/powerpoint/2010/main" val="385630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524E30A6-3B5B-E440-AD2F-FE2413B85A0F}"/>
              </a:ext>
            </a:extLst>
          </p:cNvPr>
          <p:cNvSpPr txBox="1"/>
          <p:nvPr/>
        </p:nvSpPr>
        <p:spPr>
          <a:xfrm>
            <a:off x="137596" y="6191376"/>
            <a:ext cx="49337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https://youtu.be/MpcAaLKBwJs</a:t>
            </a:r>
            <a:r>
              <a:rPr lang="de-DE" dirty="0"/>
              <a:t> </a:t>
            </a:r>
            <a:br>
              <a:rPr lang="de-DE" dirty="0"/>
            </a:br>
            <a:r>
              <a:rPr lang="de-DE" dirty="0"/>
              <a:t>by </a:t>
            </a:r>
            <a:r>
              <a:rPr lang="de-DE" sz="1800" dirty="0"/>
              <a:t>wfaa.com</a:t>
            </a:r>
            <a:r>
              <a:rPr lang="de-DE" dirty="0"/>
              <a:t> 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BE3A805-57E5-4EDA-9E43-C91128C39E9C}"/>
              </a:ext>
            </a:extLst>
          </p:cNvPr>
          <p:cNvSpPr txBox="1"/>
          <p:nvPr/>
        </p:nvSpPr>
        <p:spPr>
          <a:xfrm>
            <a:off x="154922" y="202458"/>
            <a:ext cx="644619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200" b="1" dirty="0"/>
              <a:t>Wozu rassistisches Mobbing führen kann!</a:t>
            </a:r>
            <a:endParaRPr lang="en-US" sz="2200" b="1" dirty="0"/>
          </a:p>
        </p:txBody>
      </p:sp>
      <p:pic>
        <p:nvPicPr>
          <p:cNvPr id="6" name="Onlinemedien 5" title="Texas family blames bullying over immigration status for 11-year-old's death by suicide">
            <a:hlinkClick r:id="" action="ppaction://media"/>
            <a:extLst>
              <a:ext uri="{FF2B5EF4-FFF2-40B4-BE49-F238E27FC236}">
                <a16:creationId xmlns:a16="http://schemas.microsoft.com/office/drawing/2014/main" id="{C3007DB4-AE50-94A4-FD14-D9675D528FB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6252" y="794808"/>
            <a:ext cx="9272922" cy="523510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37EF49BC-C8DC-57E6-E0CC-1B3C24349E21}"/>
              </a:ext>
            </a:extLst>
          </p:cNvPr>
          <p:cNvSpPr txBox="1"/>
          <p:nvPr/>
        </p:nvSpPr>
        <p:spPr>
          <a:xfrm>
            <a:off x="3479247" y="6191376"/>
            <a:ext cx="6059927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de-DE"/>
            </a:defPPr>
            <a:lvl1pPr>
              <a:defRPr b="1"/>
            </a:lvl1pPr>
          </a:lstStyle>
          <a:p>
            <a:r>
              <a:rPr lang="de-DE" sz="1600" dirty="0"/>
              <a:t>In Deutschland bietet die Telefonseelsorge unter 0800 111 0111 (kostenfrei &amp; anonym) rund um die Uhr Unterstützung."</a:t>
            </a:r>
          </a:p>
        </p:txBody>
      </p:sp>
    </p:spTree>
    <p:extLst>
      <p:ext uri="{BB962C8B-B14F-4D97-AF65-F5344CB8AC3E}">
        <p14:creationId xmlns:p14="http://schemas.microsoft.com/office/powerpoint/2010/main" val="166568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524E30A6-3B5B-E440-AD2F-FE2413B85A0F}"/>
              </a:ext>
            </a:extLst>
          </p:cNvPr>
          <p:cNvSpPr txBox="1"/>
          <p:nvPr/>
        </p:nvSpPr>
        <p:spPr>
          <a:xfrm>
            <a:off x="285153" y="6372904"/>
            <a:ext cx="61163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https://youtu.be/I8rtUNc_7gU</a:t>
            </a:r>
            <a:r>
              <a:rPr lang="de-DE" dirty="0"/>
              <a:t> (</a:t>
            </a:r>
            <a:r>
              <a:rPr lang="de-DE" sz="1800" dirty="0"/>
              <a:t>ZEIT ONLINE )</a:t>
            </a:r>
            <a:endParaRPr lang="de-DE" dirty="0"/>
          </a:p>
        </p:txBody>
      </p:sp>
      <p:pic>
        <p:nvPicPr>
          <p:cNvPr id="3" name="Onlinemedien 2" title="Alltagsrassismus: Die Frage nach der Herkunft kann zur Belastung werden">
            <a:hlinkClick r:id="" action="ppaction://media"/>
            <a:extLst>
              <a:ext uri="{FF2B5EF4-FFF2-40B4-BE49-F238E27FC236}">
                <a16:creationId xmlns:a16="http://schemas.microsoft.com/office/drawing/2014/main" id="{FA988C7D-EA6C-76AC-E407-9852C69908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1714" y="237691"/>
            <a:ext cx="10711088" cy="604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4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Rectangle 6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1" name="Oval 8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2" name="Oval 10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53" name="Oval 12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A8AF59-CEA0-64E0-4770-2D6FF279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65580"/>
            <a:ext cx="5204489" cy="31605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4200" b="1" i="0" u="none" strike="noStrike" kern="1200" noProof="0" dirty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Wer hat einen Migrationshintergrund in der Familie?</a:t>
            </a:r>
            <a:endParaRPr lang="de-DE" sz="4200" b="1" kern="1200" noProof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4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55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56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7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2506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224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D9DFE8A5-DCEC-4A43-B613-D62AC8C57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6528" y="642902"/>
            <a:ext cx="5290997" cy="5290997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5608F6B8-DDC9-422E-B241-3222341D7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5931" y="631672"/>
            <a:ext cx="5290997" cy="5290997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26B7664A-BE61-4A65-B937-A31E08B8B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0502" y="536920"/>
            <a:ext cx="5290997" cy="5290997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A8AF59-CEA0-64E0-4770-2D6FF279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6768" y="2131757"/>
            <a:ext cx="4339988" cy="18603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3000" b="1" i="0" u="none" strike="noStrike" kern="1200" noProof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Wer hat Kolleginnen oder Kollegen/ Freundinnen oder Freunde mit Migrationshintergrund?</a:t>
            </a:r>
            <a:endParaRPr lang="de-DE" sz="3000" b="1" kern="1200" noProof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3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35" name="Graphic 212">
            <a:extLst>
              <a:ext uri="{FF2B5EF4-FFF2-40B4-BE49-F238E27FC236}">
                <a16:creationId xmlns:a16="http://schemas.microsoft.com/office/drawing/2014/main" id="{14A1FA07-A873-4AB3-8D01-CFEEEA8CA4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662598"/>
            <a:ext cx="574267" cy="574267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37" name="Freeform: Shape 236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7955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91929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331C48F7-8F88-43DC-B1A6-2967CF5AF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82901" y="4578041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45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195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Rectangle 200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1" name="Group 202">
            <a:extLst>
              <a:ext uri="{FF2B5EF4-FFF2-40B4-BE49-F238E27FC236}">
                <a16:creationId xmlns:a16="http://schemas.microsoft.com/office/drawing/2014/main" id="{042BC7E5-76DB-4826-8C07-4A49B6353F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479558"/>
            <a:ext cx="1861854" cy="717514"/>
            <a:chOff x="0" y="1479558"/>
            <a:chExt cx="1861854" cy="717514"/>
          </a:xfrm>
          <a:solidFill>
            <a:schemeClr val="bg1"/>
          </a:solidFill>
        </p:grpSpPr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6C8D8F-10E9-4498-ABDB-0F923F8B6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47955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32" name="Freeform: Shape 204">
              <a:extLst>
                <a:ext uri="{FF2B5EF4-FFF2-40B4-BE49-F238E27FC236}">
                  <a16:creationId xmlns:a16="http://schemas.microsoft.com/office/drawing/2014/main" id="{1E5A83E3-8A11-4492-BB6E-F5F2240316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19192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233" name="Freeform: Shape 206">
            <a:extLst>
              <a:ext uri="{FF2B5EF4-FFF2-40B4-BE49-F238E27FC236}">
                <a16:creationId xmlns:a16="http://schemas.microsoft.com/office/drawing/2014/main" id="{498F8FF6-43B4-494A-AF8F-123A4983E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18992" y="-34538"/>
            <a:ext cx="6655405" cy="6335470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Freeform: Shape 208">
            <a:extLst>
              <a:ext uri="{FF2B5EF4-FFF2-40B4-BE49-F238E27FC236}">
                <a16:creationId xmlns:a16="http://schemas.microsoft.com/office/drawing/2014/main" id="{2B06059C-C357-4011-82B9-9C0106301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5194" y="-23905"/>
            <a:ext cx="6705251" cy="6318526"/>
          </a:xfrm>
          <a:custGeom>
            <a:avLst/>
            <a:gdLst>
              <a:gd name="connsiteX0" fmla="*/ 1825048 w 6355652"/>
              <a:gd name="connsiteY0" fmla="*/ 0 h 6050127"/>
              <a:gd name="connsiteX1" fmla="*/ 4530604 w 6355652"/>
              <a:gd name="connsiteY1" fmla="*/ 0 h 6050127"/>
              <a:gd name="connsiteX2" fmla="*/ 4692567 w 6355652"/>
              <a:gd name="connsiteY2" fmla="*/ 78022 h 6050127"/>
              <a:gd name="connsiteX3" fmla="*/ 6355652 w 6355652"/>
              <a:gd name="connsiteY3" fmla="*/ 2872301 h 6050127"/>
              <a:gd name="connsiteX4" fmla="*/ 3177826 w 6355652"/>
              <a:gd name="connsiteY4" fmla="*/ 6050127 h 6050127"/>
              <a:gd name="connsiteX5" fmla="*/ 0 w 6355652"/>
              <a:gd name="connsiteY5" fmla="*/ 2872301 h 6050127"/>
              <a:gd name="connsiteX6" fmla="*/ 1663086 w 6355652"/>
              <a:gd name="connsiteY6" fmla="*/ 78022 h 6050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6050127">
                <a:moveTo>
                  <a:pt x="1825048" y="0"/>
                </a:moveTo>
                <a:lnTo>
                  <a:pt x="4530604" y="0"/>
                </a:lnTo>
                <a:lnTo>
                  <a:pt x="4692567" y="78022"/>
                </a:lnTo>
                <a:cubicBezTo>
                  <a:pt x="5683175" y="616152"/>
                  <a:pt x="6355652" y="1665694"/>
                  <a:pt x="6355652" y="2872301"/>
                </a:cubicBezTo>
                <a:cubicBezTo>
                  <a:pt x="6355652" y="4627366"/>
                  <a:pt x="4932891" y="6050127"/>
                  <a:pt x="3177826" y="6050127"/>
                </a:cubicBezTo>
                <a:cubicBezTo>
                  <a:pt x="1422761" y="6050127"/>
                  <a:pt x="0" y="4627366"/>
                  <a:pt x="0" y="2872301"/>
                </a:cubicBezTo>
                <a:cubicBezTo>
                  <a:pt x="0" y="1665694"/>
                  <a:pt x="672477" y="616152"/>
                  <a:pt x="1663086" y="78022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Freeform: Shape 210">
            <a:extLst>
              <a:ext uri="{FF2B5EF4-FFF2-40B4-BE49-F238E27FC236}">
                <a16:creationId xmlns:a16="http://schemas.microsoft.com/office/drawing/2014/main" id="{5AFEC601-A132-47EE-B0C2-B38ACD9FC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86886" y="-23905"/>
            <a:ext cx="6705251" cy="6215019"/>
          </a:xfrm>
          <a:custGeom>
            <a:avLst/>
            <a:gdLst>
              <a:gd name="connsiteX0" fmla="*/ 1529549 w 6355652"/>
              <a:gd name="connsiteY0" fmla="*/ 0 h 5890980"/>
              <a:gd name="connsiteX1" fmla="*/ 4826104 w 6355652"/>
              <a:gd name="connsiteY1" fmla="*/ 0 h 5890980"/>
              <a:gd name="connsiteX2" fmla="*/ 4954579 w 6355652"/>
              <a:gd name="connsiteY2" fmla="*/ 78051 h 5890980"/>
              <a:gd name="connsiteX3" fmla="*/ 6355652 w 6355652"/>
              <a:gd name="connsiteY3" fmla="*/ 2713154 h 5890980"/>
              <a:gd name="connsiteX4" fmla="*/ 3177826 w 6355652"/>
              <a:gd name="connsiteY4" fmla="*/ 5890980 h 5890980"/>
              <a:gd name="connsiteX5" fmla="*/ 0 w 6355652"/>
              <a:gd name="connsiteY5" fmla="*/ 2713154 h 5890980"/>
              <a:gd name="connsiteX6" fmla="*/ 1401073 w 6355652"/>
              <a:gd name="connsiteY6" fmla="*/ 78051 h 589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55652" h="5890980">
                <a:moveTo>
                  <a:pt x="1529549" y="0"/>
                </a:moveTo>
                <a:lnTo>
                  <a:pt x="4826104" y="0"/>
                </a:lnTo>
                <a:lnTo>
                  <a:pt x="4954579" y="78051"/>
                </a:lnTo>
                <a:cubicBezTo>
                  <a:pt x="5799886" y="649129"/>
                  <a:pt x="6355652" y="1616239"/>
                  <a:pt x="6355652" y="2713154"/>
                </a:cubicBezTo>
                <a:cubicBezTo>
                  <a:pt x="6355652" y="4468219"/>
                  <a:pt x="4932891" y="5890980"/>
                  <a:pt x="3177826" y="5890980"/>
                </a:cubicBezTo>
                <a:cubicBezTo>
                  <a:pt x="1422761" y="5890980"/>
                  <a:pt x="0" y="4468219"/>
                  <a:pt x="0" y="2713154"/>
                </a:cubicBezTo>
                <a:cubicBezTo>
                  <a:pt x="0" y="1616239"/>
                  <a:pt x="555766" y="649129"/>
                  <a:pt x="1401073" y="78051"/>
                </a:cubicBezTo>
                <a:close/>
              </a:path>
            </a:pathLst>
          </a:cu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5A8AF59-CEA0-64E0-4770-2D6FF279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4132" y="666886"/>
            <a:ext cx="5786232" cy="30111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de-DE" sz="4000" b="1" i="0" u="none" strike="noStrike" kern="1200" noProof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Wer hat schon rassistische Erfahrungen gemacht?</a:t>
            </a:r>
            <a:endParaRPr lang="de-DE" sz="4000" b="1" kern="1200" noProof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36" name="Graphic 212">
            <a:extLst>
              <a:ext uri="{FF2B5EF4-FFF2-40B4-BE49-F238E27FC236}">
                <a16:creationId xmlns:a16="http://schemas.microsoft.com/office/drawing/2014/main" id="{279CAF82-0ECF-42BE-8F37-F71941E5D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37" name="Graphic 212">
            <a:extLst>
              <a:ext uri="{FF2B5EF4-FFF2-40B4-BE49-F238E27FC236}">
                <a16:creationId xmlns:a16="http://schemas.microsoft.com/office/drawing/2014/main" id="{218E095B-4870-4AD5-9C41-C16D59523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34716" y="188494"/>
            <a:ext cx="1048371" cy="1048371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3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583101" y="3578317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18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20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21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42" name="Oval 223">
            <a:extLst>
              <a:ext uri="{FF2B5EF4-FFF2-40B4-BE49-F238E27FC236}">
                <a16:creationId xmlns:a16="http://schemas.microsoft.com/office/drawing/2014/main" id="{033BC44A-0661-43B4-9C14-FD5963C22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3" name="Oval 225">
            <a:extLst>
              <a:ext uri="{FF2B5EF4-FFF2-40B4-BE49-F238E27FC236}">
                <a16:creationId xmlns:a16="http://schemas.microsoft.com/office/drawing/2014/main" id="{BE8CB2F0-2F5A-4EBD-B214-E0309C31F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4525" y="4910353"/>
            <a:ext cx="468090" cy="468090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8" name="Freeform: Shape 227">
            <a:extLst>
              <a:ext uri="{FF2B5EF4-FFF2-40B4-BE49-F238E27FC236}">
                <a16:creationId xmlns:a16="http://schemas.microsoft.com/office/drawing/2014/main" id="{FFD3887D-244B-4EC4-9208-E304984C5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0" name="Freeform: Shape 229">
            <a:extLst>
              <a:ext uri="{FF2B5EF4-FFF2-40B4-BE49-F238E27FC236}">
                <a16:creationId xmlns:a16="http://schemas.microsoft.com/office/drawing/2014/main" id="{97224C31-855E-4593-8A58-5B2B0CC4F5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2467" y="4200769"/>
            <a:ext cx="2769534" cy="2657232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C7A9D387-CD58-AF33-A4C3-2A204D0EF99F}"/>
              </a:ext>
            </a:extLst>
          </p:cNvPr>
          <p:cNvSpPr/>
          <p:nvPr/>
        </p:nvSpPr>
        <p:spPr>
          <a:xfrm>
            <a:off x="9677620" y="4440255"/>
            <a:ext cx="3416828" cy="3501718"/>
          </a:xfrm>
          <a:prstGeom prst="ellipse">
            <a:avLst/>
          </a:prstGeom>
          <a:solidFill>
            <a:schemeClr val="tx1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7081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</Words>
  <Application>Microsoft Office PowerPoint</Application>
  <PresentationFormat>Breitbild</PresentationFormat>
  <Paragraphs>43</Paragraphs>
  <Slides>14</Slides>
  <Notes>2</Notes>
  <HiddenSlides>0</HiddenSlides>
  <MMClips>4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Comic Sans MS</vt:lpstr>
      <vt:lpstr>Office</vt:lpstr>
      <vt:lpstr>Schule ohne Rassismus /  Schule mit Courage /  Wir stehen auf!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Wer hat einen Migrationshintergrund in der Familie?</vt:lpstr>
      <vt:lpstr>Wer hat Kolleginnen oder Kollegen/ Freundinnen oder Freunde mit Migrationshintergrund?</vt:lpstr>
      <vt:lpstr>Wer hat schon rassistische Erfahrungen gemacht?</vt:lpstr>
      <vt:lpstr>Wer denkt, dass Rassismus die Gesellschaft spalten kann? </vt:lpstr>
      <vt:lpstr>Wer kann sich vorstellen, konstruktiv gegen Rassismus vorzugehen, um die Gesellschaft vor Hass und Spaltung zu bewahren?</vt:lpstr>
      <vt:lpstr>Aufklärung</vt:lpstr>
      <vt:lpstr>PowerPoint-Präsentation</vt:lpstr>
      <vt:lpstr>Lasst uns Zukunft gemeinsam gestalten! www.xplore-dna.net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Enes Meletli</dc:creator>
  <cp:lastModifiedBy>Stefan Manemann</cp:lastModifiedBy>
  <cp:revision>37</cp:revision>
  <dcterms:created xsi:type="dcterms:W3CDTF">2025-02-14T10:16:35Z</dcterms:created>
  <dcterms:modified xsi:type="dcterms:W3CDTF">2025-03-27T17:20:33Z</dcterms:modified>
</cp:coreProperties>
</file>