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de-DE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 userDrawn="1">
          <p15:clr>
            <a:srgbClr val="A4A3A4"/>
          </p15:clr>
        </p15:guide>
        <p15:guide id="2" pos="2008" userDrawn="1">
          <p15:clr>
            <a:srgbClr val="A4A3A4"/>
          </p15:clr>
        </p15:guide>
        <p15:guide id="3" pos="3356" userDrawn="1">
          <p15:clr>
            <a:srgbClr val="A4A3A4"/>
          </p15:clr>
        </p15:guide>
        <p15:guide id="4" pos="3673" userDrawn="1">
          <p15:clr>
            <a:srgbClr val="A4A3A4"/>
          </p15:clr>
        </p15:guide>
        <p15:guide id="5" pos="816" userDrawn="1">
          <p15:clr>
            <a:srgbClr val="A4A3A4"/>
          </p15:clr>
        </p15:guide>
        <p15:guide id="6" pos="5011" userDrawn="1">
          <p15:clr>
            <a:srgbClr val="A4A3A4"/>
          </p15:clr>
        </p15:guide>
        <p15:guide id="7" pos="5329" userDrawn="1">
          <p15:clr>
            <a:srgbClr val="A4A3A4"/>
          </p15:clr>
        </p15:guide>
        <p15:guide id="8" pos="6644" userDrawn="1">
          <p15:clr>
            <a:srgbClr val="A4A3A4"/>
          </p15:clr>
        </p15:guide>
        <p15:guide id="9" pos="6962" userDrawn="1">
          <p15:clr>
            <a:srgbClr val="A4A3A4"/>
          </p15:clr>
        </p15:guide>
        <p15:guide id="10" pos="8300" userDrawn="1">
          <p15:clr>
            <a:srgbClr val="A4A3A4"/>
          </p15:clr>
        </p15:guide>
        <p15:guide id="11" pos="8617" userDrawn="1">
          <p15:clr>
            <a:srgbClr val="A4A3A4"/>
          </p15:clr>
        </p15:guide>
        <p15:guide id="12" pos="9933" userDrawn="1">
          <p15:clr>
            <a:srgbClr val="A4A3A4"/>
          </p15:clr>
        </p15:guide>
        <p15:guide id="13" pos="10250" userDrawn="1">
          <p15:clr>
            <a:srgbClr val="A4A3A4"/>
          </p15:clr>
        </p15:guide>
        <p15:guide id="14" pos="11566" userDrawn="1">
          <p15:clr>
            <a:srgbClr val="A4A3A4"/>
          </p15:clr>
        </p15:guide>
        <p15:guide id="15" pos="12813" userDrawn="1">
          <p15:clr>
            <a:srgbClr val="A4A3A4"/>
          </p15:clr>
        </p15:guide>
        <p15:guide id="16" orient="horz" pos="17179" userDrawn="1">
          <p15:clr>
            <a:srgbClr val="A4A3A4"/>
          </p15:clr>
        </p15:guide>
        <p15:guide id="17" orient="horz" pos="2664" userDrawn="1">
          <p15:clr>
            <a:srgbClr val="A4A3A4"/>
          </p15:clr>
        </p15:guide>
        <p15:guide id="18" orient="horz" pos="9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E58BF7-C81F-6760-4F26-C2EE17FD11F2}" name="Philip Liebscher" initials="PL" userId="93c4f2d556cff94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5534D-18CC-F29C-1E72-95A4AAE888C1}" v="1" dt="2025-06-16T15:56:20.120"/>
    <p1510:client id="{8CC25C1B-0DDF-4ABF-B3AD-670A52AFABF9}" v="49" dt="2025-06-17T08:48:48.310"/>
    <p1510:client id="{B2B2C357-744F-486A-9E1D-A90F462FC48F}" v="199" dt="2025-06-17T11:04:37.737"/>
    <p1510:client id="{B75425E2-87B3-1D41-8403-B00D3C231833}" v="150" dt="2025-06-17T08:37:02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20" autoAdjust="0"/>
    <p:restoredTop sz="95827"/>
  </p:normalViewPr>
  <p:slideViewPr>
    <p:cSldViewPr snapToGrid="0" showGuides="1">
      <p:cViewPr varScale="1">
        <p:scale>
          <a:sx n="25" d="100"/>
          <a:sy n="25" d="100"/>
        </p:scale>
        <p:origin x="3384" y="200"/>
      </p:cViewPr>
      <p:guideLst>
        <p:guide orient="horz" pos="2346"/>
        <p:guide pos="2008"/>
        <p:guide pos="3356"/>
        <p:guide pos="3673"/>
        <p:guide pos="816"/>
        <p:guide pos="5011"/>
        <p:guide pos="5329"/>
        <p:guide pos="6644"/>
        <p:guide pos="6962"/>
        <p:guide pos="8300"/>
        <p:guide pos="8617"/>
        <p:guide pos="9933"/>
        <p:guide pos="10250"/>
        <p:guide pos="11566"/>
        <p:guide pos="12813"/>
        <p:guide orient="horz" pos="17179"/>
        <p:guide orient="horz" pos="2664"/>
        <p:guide orient="horz" pos="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FE16A-55BB-0F4B-AE7A-75D2FAD38BE2}" type="datetimeFigureOut">
              <a:rPr lang="en-DE" smtClean="0"/>
              <a:t>30.06.25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F503B-51B7-0941-9B43-FCC5D90336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0314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1481137" y="27681330"/>
            <a:ext cx="6937375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9B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B2A5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2A5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gefördert durch:</a:t>
            </a:r>
            <a:br>
              <a:rPr kumimoji="0" lang="de-DE" altLang="de-D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-136569" y="2531486"/>
            <a:ext cx="21828125" cy="539750"/>
          </a:xfrm>
          <a:prstGeom prst="rect">
            <a:avLst/>
          </a:prstGeom>
          <a:noFill/>
          <a:ln w="190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2A51"/>
                  </a:outerShdw>
                </a:effectLst>
              </a14:hiddenEffects>
            </a:ext>
          </a:extLst>
        </p:spPr>
        <p:txBody>
          <a:bodyPr vert="horz" wrap="square" lIns="4320000" tIns="0" rIns="4320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96A0AA0-00E3-4250-1FF7-1C2E119C5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7" y="593960"/>
            <a:ext cx="6516688" cy="1369522"/>
          </a:xfrm>
          <a:prstGeom prst="rect">
            <a:avLst/>
          </a:prstGeom>
        </p:spPr>
      </p:pic>
      <p:pic>
        <p:nvPicPr>
          <p:cNvPr id="6" name="Picture 5" descr="A blue and white logo with a wolf and a black background&#10;&#10;Description automatically generated">
            <a:extLst>
              <a:ext uri="{FF2B5EF4-FFF2-40B4-BE49-F238E27FC236}">
                <a16:creationId xmlns:a16="http://schemas.microsoft.com/office/drawing/2014/main" id="{74F600AE-6C64-47D4-A4FC-5AEB3EC31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680" y="593960"/>
            <a:ext cx="2972387" cy="1371600"/>
          </a:xfrm>
          <a:prstGeom prst="rect">
            <a:avLst/>
          </a:prstGeom>
        </p:spPr>
      </p:pic>
      <p:pic>
        <p:nvPicPr>
          <p:cNvPr id="11" name="Picture 10" descr="A logo with a red outline&#10;&#10;Description automatically generated">
            <a:extLst>
              <a:ext uri="{FF2B5EF4-FFF2-40B4-BE49-F238E27FC236}">
                <a16:creationId xmlns:a16="http://schemas.microsoft.com/office/drawing/2014/main" id="{F46CD394-5FCC-4A1A-E970-E736D3C36C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16" y="27948592"/>
            <a:ext cx="3118790" cy="1732661"/>
          </a:xfrm>
          <a:prstGeom prst="rect">
            <a:avLst/>
          </a:prstGeom>
        </p:spPr>
      </p:pic>
      <p:pic>
        <p:nvPicPr>
          <p:cNvPr id="13" name="Picture 12" descr="A blue logo with a white background&#10;&#10;Description automatically generated">
            <a:extLst>
              <a:ext uri="{FF2B5EF4-FFF2-40B4-BE49-F238E27FC236}">
                <a16:creationId xmlns:a16="http://schemas.microsoft.com/office/drawing/2014/main" id="{A5DCE423-A779-2948-546B-EDAA46ED38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33" y="27457293"/>
            <a:ext cx="2715258" cy="2715258"/>
          </a:xfrm>
          <a:prstGeom prst="rect">
            <a:avLst/>
          </a:prstGeom>
        </p:spPr>
      </p:pic>
      <p:pic>
        <p:nvPicPr>
          <p:cNvPr id="15" name="Picture 14" descr="A green and blue sign with a building and footprints in a circle&#10;&#10;Description automatically generated">
            <a:extLst>
              <a:ext uri="{FF2B5EF4-FFF2-40B4-BE49-F238E27FC236}">
                <a16:creationId xmlns:a16="http://schemas.microsoft.com/office/drawing/2014/main" id="{50A555AF-E0FE-2232-4526-2BD7A757D0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412" y="27681330"/>
            <a:ext cx="1666875" cy="2166937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9E32AB-1BE1-6292-69E3-EBDFDCFD0C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902" y="27460102"/>
            <a:ext cx="2388165" cy="23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1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79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74576" y="3351451"/>
            <a:ext cx="17206912" cy="329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9B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B2A5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2A5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/>
            </a:pPr>
            <a:r>
              <a:rPr kumimoji="0" lang="de-DE" altLang="de-DE" sz="7000" b="1" i="0" u="none" strike="noStrike" cap="none" normalizeH="0" baseline="0" dirty="0">
                <a:ln>
                  <a:noFill/>
                </a:ln>
                <a:solidFill>
                  <a:srgbClr val="002F5D"/>
                </a:solidFill>
                <a:effectLst/>
                <a:latin typeface="Open Sans" panose="020B0606030504020204" pitchFamily="34" charset="0"/>
              </a:rPr>
              <a:t>Smart Facility Management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/>
            </a:pPr>
            <a:r>
              <a:rPr lang="en-GB" sz="4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Automatisierte</a:t>
            </a:r>
            <a:r>
              <a:rPr lang="en-GB" sz="4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Heizungsregelung</a:t>
            </a:r>
            <a:r>
              <a:rPr lang="en-GB" sz="4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für </a:t>
            </a:r>
            <a:r>
              <a:rPr lang="en-GB" sz="4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nachhaltigen</a:t>
            </a:r>
            <a:r>
              <a:rPr lang="en-GB" sz="4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Gebäudebetrieb</a:t>
            </a:r>
            <a:r>
              <a:rPr lang="en-GB" sz="4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4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reduzierte</a:t>
            </a:r>
            <a:r>
              <a:rPr lang="en-GB" sz="4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Betriebskosten</a:t>
            </a:r>
            <a:endParaRPr kumimoji="0" lang="de-DE" altLang="de-DE" sz="42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62768" y="6648054"/>
            <a:ext cx="9239508" cy="622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9B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B2A5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2A5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de-DE" sz="2000" b="1" dirty="0">
                <a:solidFill>
                  <a:srgbClr val="002F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Problemstellung</a:t>
            </a:r>
          </a:p>
          <a:p>
            <a:endParaRPr lang="de-DE" sz="2000" b="1" dirty="0">
              <a:solidFill>
                <a:schemeClr val="tx2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öffentlichen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Gebäuden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wird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Heizenergie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häufig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ineffizient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genutzt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Heizsysteme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laufen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oft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dauerhaft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selbst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wenn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Raumnutzung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stattfindet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etwa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abends, an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Wochenenden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oder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Schulen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während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Dies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führt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nicht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unnötig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hohen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Energiekosten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sondern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belastet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auch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die Umwelt. Eine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intelligente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Regelung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Heizung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wird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bislang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selten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eingesetzt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002F5D"/>
                </a:solidFill>
                <a:effectLst/>
                <a:latin typeface="Open Sans" panose="020B0606030504020204" pitchFamily="34" charset="0"/>
              </a:rPr>
              <a:t>Ziel</a:t>
            </a:r>
          </a:p>
          <a:p>
            <a:endParaRPr kumimoji="0" lang="de-DE" altLang="de-DE" sz="2000" b="1" i="0" u="none" strike="noStrike" cap="none" normalizeH="0" baseline="0" dirty="0">
              <a:ln>
                <a:noFill/>
              </a:ln>
              <a:solidFill>
                <a:srgbClr val="002F5D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Heizungssteuerung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 BBS2 in Wolfsburg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von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einem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statischen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System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intelligenten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Regelung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weiterentwickelt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werden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die die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Raumtemperaturen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künftig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den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tatsächlichen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Bedarf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anpasst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Dazu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kommen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Fensterkontakte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Bewegungsmelder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zum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Einsatz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Außerdem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die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Stundenplandatenbank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genutzt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werden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um die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Raumbelegung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ermitteln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Ein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Algorithmus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auf Basis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dieser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entscheiden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das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Heizen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eines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Raumes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erforderlich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Sensorzustände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aktuelle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Temperaturen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einem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Dashboard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visualisiert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werden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20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16907" y="22610894"/>
            <a:ext cx="6926697" cy="443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9B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B2A5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2A5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002F5D"/>
                </a:solidFill>
                <a:effectLst/>
                <a:latin typeface="Open Sans" panose="020B0606030504020204" pitchFamily="34" charset="0"/>
              </a:rPr>
              <a:t>Barrierefrei Kommunizieren:</a:t>
            </a:r>
            <a:b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002F5D"/>
                </a:solidFill>
                <a:effectLst/>
                <a:latin typeface="Open Sans" panose="020B0606030504020204" pitchFamily="34" charset="0"/>
              </a:rPr>
            </a:b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2F5D"/>
                </a:solidFill>
                <a:effectLst/>
                <a:latin typeface="Open Sans" panose="020B0606030504020204" pitchFamily="34" charset="0"/>
              </a:rPr>
              <a:t>Die vollständige </a:t>
            </a:r>
            <a:r>
              <a:rPr lang="de-DE" altLang="de-DE" sz="2000" dirty="0">
                <a:solidFill>
                  <a:srgbClr val="002F5D"/>
                </a:solidFill>
                <a:latin typeface="Open Sans" panose="020B0606030504020204" pitchFamily="34" charset="0"/>
              </a:rPr>
              <a:t>Dokumentation des Projektes 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2F5D"/>
                </a:solidFill>
                <a:effectLst/>
                <a:latin typeface="Open Sans" panose="020B0606030504020204" pitchFamily="34" charset="0"/>
              </a:rPr>
              <a:t> ist über den QR-Code bzw. die folgende Internetadresse verfügbar.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0"/>
              </a:spcAft>
              <a:buClrTx/>
              <a:buSzTx/>
              <a:buFontTx/>
              <a:buNone/>
              <a:tabLst/>
            </a:pPr>
            <a:endParaRPr lang="de-DE" altLang="de-DE" sz="2000" dirty="0">
              <a:solidFill>
                <a:srgbClr val="002F5D"/>
              </a:solidFill>
              <a:latin typeface="Open Sans" panose="020B0606030504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5000"/>
              </a:spcAft>
            </a:pPr>
            <a:b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2F5D"/>
                </a:solidFill>
                <a:effectLst/>
                <a:latin typeface="Open Sans" panose="020B0606030504020204" pitchFamily="34" charset="0"/>
              </a:rPr>
            </a:br>
            <a:r>
              <a:rPr lang="de-DE" altLang="de-DE" sz="2000" dirty="0">
                <a:solidFill>
                  <a:srgbClr val="0069B4"/>
                </a:solidFill>
                <a:latin typeface="Open Sans" panose="020B0606030504020204" pitchFamily="34" charset="0"/>
              </a:rPr>
              <a:t>https://</a:t>
            </a:r>
            <a:r>
              <a:rPr lang="de-DE" altLang="de-DE" sz="2000" dirty="0" err="1">
                <a:solidFill>
                  <a:srgbClr val="0069B4"/>
                </a:solidFill>
                <a:latin typeface="Open Sans" panose="020B0606030504020204" pitchFamily="34" charset="0"/>
              </a:rPr>
              <a:t>www.xplore-dna.net</a:t>
            </a:r>
            <a:r>
              <a:rPr lang="de-DE" altLang="de-DE" sz="2000" dirty="0">
                <a:solidFill>
                  <a:srgbClr val="0069B4"/>
                </a:solidFill>
                <a:latin typeface="Open Sans" panose="020B0606030504020204" pitchFamily="34" charset="0"/>
              </a:rPr>
              <a:t>/</a:t>
            </a:r>
            <a:r>
              <a:rPr lang="de-DE" altLang="de-DE" sz="2000" dirty="0" err="1">
                <a:solidFill>
                  <a:srgbClr val="0069B4"/>
                </a:solidFill>
                <a:latin typeface="Open Sans" panose="020B0606030504020204" pitchFamily="34" charset="0"/>
              </a:rPr>
              <a:t>course</a:t>
            </a:r>
            <a:r>
              <a:rPr lang="de-DE" altLang="de-DE" sz="2000" dirty="0">
                <a:solidFill>
                  <a:srgbClr val="0069B4"/>
                </a:solidFill>
                <a:latin typeface="Open Sans" panose="020B0606030504020204" pitchFamily="34" charset="0"/>
              </a:rPr>
              <a:t>/</a:t>
            </a:r>
            <a:r>
              <a:rPr lang="de-DE" altLang="de-DE" sz="2000" dirty="0" err="1">
                <a:solidFill>
                  <a:srgbClr val="0069B4"/>
                </a:solidFill>
                <a:latin typeface="Open Sans" panose="020B0606030504020204" pitchFamily="34" charset="0"/>
              </a:rPr>
              <a:t>view.php?id</a:t>
            </a:r>
            <a:r>
              <a:rPr lang="de-DE" altLang="de-DE" sz="2000" dirty="0">
                <a:solidFill>
                  <a:srgbClr val="0069B4"/>
                </a:solidFill>
                <a:latin typeface="Open Sans" panose="020B0606030504020204" pitchFamily="34" charset="0"/>
              </a:rPr>
              <a:t>=638</a:t>
            </a:r>
            <a:b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009ED6"/>
                </a:solidFill>
                <a:effectLst/>
                <a:latin typeface="Open Sans" panose="020B0606030504020204" pitchFamily="34" charset="0"/>
              </a:rPr>
            </a:br>
            <a:b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009ED6"/>
                </a:solidFill>
                <a:effectLst/>
                <a:latin typeface="Open Sans" panose="020B0606030504020204" pitchFamily="34" charset="0"/>
              </a:rPr>
            </a:br>
            <a:b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009ED6"/>
                </a:solidFill>
                <a:effectLst/>
                <a:latin typeface="Open Sans" panose="020B0606030504020204" pitchFamily="34" charset="0"/>
              </a:rPr>
            </a:br>
            <a:b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009ED6"/>
                </a:solidFill>
                <a:effectLst/>
                <a:latin typeface="Open Sans" panose="020B0606030504020204" pitchFamily="34" charset="0"/>
              </a:rPr>
            </a:br>
            <a:b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2F5D"/>
                </a:solidFill>
                <a:effectLst/>
                <a:latin typeface="Open Sans" panose="020B0606030504020204" pitchFamily="34" charset="0"/>
              </a:rPr>
            </a:b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691813" y="12517788"/>
            <a:ext cx="9837738" cy="1027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9B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B2A5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2A5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de-DE" sz="2000" b="1" dirty="0">
                <a:solidFill>
                  <a:srgbClr val="002F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Umsetzung</a:t>
            </a:r>
          </a:p>
          <a:p>
            <a:pPr algn="just"/>
            <a:endParaRPr lang="de-DE" sz="2000" b="1" dirty="0">
              <a:solidFill>
                <a:srgbClr val="002F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eingesetzten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Geräte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stammen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von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Homematic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 und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kommunizieren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 Funk (868 MHz). Für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zuverlässige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Abdeckung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rund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2000 m²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großen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Gebäude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wurden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CCU3 (</a:t>
            </a:r>
            <a:r>
              <a:rPr lang="en-GB" sz="200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Zentrale</a:t>
            </a:r>
            <a:r>
              <a:rPr lang="en-GB" sz="200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und Access Points (LAN – Router)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Funkmessungen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gezielt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positioniert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200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 </a:t>
            </a:r>
            <a:r>
              <a:rPr lang="en-GB" sz="200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Sensoren</a:t>
            </a:r>
            <a:r>
              <a:rPr lang="en-GB" sz="200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200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Thermostate</a:t>
            </a:r>
            <a:r>
              <a:rPr lang="en-GB" sz="200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werden</a:t>
            </a:r>
            <a:r>
              <a:rPr lang="en-GB" sz="200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200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 CCU3 </a:t>
            </a:r>
            <a:r>
              <a:rPr lang="en-GB" sz="200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verbunden</a:t>
            </a:r>
            <a:r>
              <a:rPr lang="en-GB" sz="200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200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Diese</a:t>
            </a:r>
            <a:r>
              <a:rPr lang="en-GB" sz="200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</a:t>
            </a:r>
            <a:r>
              <a:rPr lang="en-GB" sz="200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200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 Assistant</a:t>
            </a:r>
            <a:r>
              <a:rPr lang="en-GB" sz="200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verbunden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00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welches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einem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Docker-Container auf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einem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Raspberry Pi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läuft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r>
              <a:rPr lang="en-GB" sz="800" dirty="0"/>
              <a:t>.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Python-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Skript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Heizungssteuerung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wird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ebenfalls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auf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Raspberry Pi per Cronjob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ausgeführt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Es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erhält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Sensordaten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MQTT von Home Assistant und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berechnet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geheizt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werden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Die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Solltemperatur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wird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anschließend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 HTTP-Request an Home Assistant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übermittelt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zyklisch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durch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Automation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gesetzt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Die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Stundenplandatenbank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wird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verschlüsselt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(AES-GCM) per HTTP-Request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abgefragt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r>
              <a:rPr lang="en-GB" sz="800" dirty="0"/>
              <a:t>.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Auch das Dashboard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wurde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Home Assistant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realisiert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bietet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grafische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Darstellung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Temperaturen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Sensorzustände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Es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ermöglicht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zudem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die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manuelle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Steuerung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Heizung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sowie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das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Deaktivieren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 Automation.</a:t>
            </a:r>
          </a:p>
          <a:p>
            <a:pPr algn="just"/>
            <a:endParaRPr lang="de-DE" altLang="de-DE" sz="2000" b="1" dirty="0">
              <a:solidFill>
                <a:srgbClr val="002F5D"/>
              </a:solidFill>
              <a:latin typeface="Open Sans" panose="020B0606030504020204" pitchFamily="34" charset="0"/>
            </a:endParaRPr>
          </a:p>
          <a:p>
            <a:pPr algn="just"/>
            <a:r>
              <a:rPr lang="de-DE" altLang="de-DE" sz="2000" b="1" dirty="0">
                <a:solidFill>
                  <a:srgbClr val="002F5D"/>
                </a:solidFill>
                <a:latin typeface="Open Sans" panose="020B0606030504020204" pitchFamily="34" charset="0"/>
              </a:rPr>
              <a:t>Ergebnis und Ausblick</a:t>
            </a:r>
          </a:p>
          <a:p>
            <a:pPr algn="just"/>
            <a:br>
              <a:rPr lang="de-DE" altLang="de-DE" sz="2000" b="1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</a:rPr>
            </a:b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Ergebnisse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der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gesamte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Quellcode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sind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vollständig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dokumentiert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Moodle-</a:t>
            </a:r>
            <a:r>
              <a:rPr lang="en-GB" sz="200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Kurs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sowie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auf GitHub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verfügbar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Alle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Sensordaten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werden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langfristig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InfluxDB-Datenbank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gespeichert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stehen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für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weitere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Verfügung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Zukünftig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Validierung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Einsparungen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Infrarot-Lesekopf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eingesetzt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werden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um die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Verbrauchsdaten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Wärmezählers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automatisiert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auszulesen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Außerdem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geplant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zusätzlich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vorhandene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CO₂-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Erkennung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von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Raumbelegung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offenen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Fenstern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nutzen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So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möglicherweise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auf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Bewegungsmelder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oder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Fensterkontakte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verzichtet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die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Anzahl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benötigten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Geräte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reduziert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werden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GB" altLang="de-DE" sz="2000" dirty="0">
              <a:solidFill>
                <a:schemeClr val="tx2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building with cars parked in front of it&#10;&#10;Description automatically generated">
            <a:extLst>
              <a:ext uri="{FF2B5EF4-FFF2-40B4-BE49-F238E27FC236}">
                <a16:creationId xmlns:a16="http://schemas.microsoft.com/office/drawing/2014/main" id="{AC0E9C34-9E1A-5E86-F340-8D9AF5D1C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751" y="6648054"/>
            <a:ext cx="9838800" cy="4789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2BB897-5014-8373-C22A-A312D902E752}"/>
              </a:ext>
            </a:extLst>
          </p:cNvPr>
          <p:cNvSpPr txBox="1"/>
          <p:nvPr/>
        </p:nvSpPr>
        <p:spPr>
          <a:xfrm>
            <a:off x="14280255" y="26201077"/>
            <a:ext cx="184731" cy="843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1B9C16-B5AF-9A87-8679-952B3381382D}"/>
              </a:ext>
            </a:extLst>
          </p:cNvPr>
          <p:cNvSpPr txBox="1"/>
          <p:nvPr/>
        </p:nvSpPr>
        <p:spPr>
          <a:xfrm>
            <a:off x="10690751" y="11528396"/>
            <a:ext cx="1017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i="1" dirty="0"/>
              <a:t>Abbildung 3: C-Gebäude der BBS2 Wolfsburg, in dem die Heizungsregelung installiert wird</a:t>
            </a:r>
            <a:r>
              <a:rPr lang="en-DE" sz="1800" i="1" dirty="0"/>
              <a:t>.</a:t>
            </a:r>
          </a:p>
        </p:txBody>
      </p:sp>
      <p:pic>
        <p:nvPicPr>
          <p:cNvPr id="11" name="Picture 10" descr="A screen shot of a blueprint&#10;&#10;Description automatically generated">
            <a:extLst>
              <a:ext uri="{FF2B5EF4-FFF2-40B4-BE49-F238E27FC236}">
                <a16:creationId xmlns:a16="http://schemas.microsoft.com/office/drawing/2014/main" id="{E4F729E7-42E3-C0A0-8C36-EA67CAF5E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"/>
          <a:stretch>
            <a:fillRect/>
          </a:stretch>
        </p:blipFill>
        <p:spPr>
          <a:xfrm>
            <a:off x="854074" y="13487931"/>
            <a:ext cx="4617955" cy="25785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F03046-C7FF-5D0A-201E-3817784D3384}"/>
              </a:ext>
            </a:extLst>
          </p:cNvPr>
          <p:cNvSpPr txBox="1"/>
          <p:nvPr/>
        </p:nvSpPr>
        <p:spPr>
          <a:xfrm>
            <a:off x="633612" y="18725706"/>
            <a:ext cx="9934613" cy="1458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i="1" dirty="0"/>
              <a:t>Abbildung 1: Verschiedene Dashboard-Ansichten (in Raum C009 wird mit Rot signalisiert, das ein Fenster geöffnet ist)</a:t>
            </a:r>
          </a:p>
          <a:p>
            <a:endParaRPr lang="en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AC4F0-DDEE-5B1B-7636-EBF433B1D847}"/>
              </a:ext>
            </a:extLst>
          </p:cNvPr>
          <p:cNvSpPr txBox="1"/>
          <p:nvPr/>
        </p:nvSpPr>
        <p:spPr>
          <a:xfrm>
            <a:off x="633612" y="25277747"/>
            <a:ext cx="9513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DE" sz="2000" i="1" dirty="0"/>
              <a:t>Abbildung 2: </a:t>
            </a:r>
            <a:r>
              <a:rPr lang="en-GB" sz="2000" i="1" dirty="0" err="1"/>
              <a:t>Vergleich</a:t>
            </a:r>
            <a:r>
              <a:rPr lang="en-GB" sz="2000" i="1" dirty="0"/>
              <a:t> </a:t>
            </a:r>
            <a:r>
              <a:rPr lang="en-GB" sz="2000" i="1" dirty="0" err="1"/>
              <a:t>zwischen</a:t>
            </a:r>
            <a:r>
              <a:rPr lang="en-GB" sz="2000" i="1" dirty="0"/>
              <a:t> </a:t>
            </a:r>
            <a:r>
              <a:rPr lang="en-GB" sz="2000" i="1" dirty="0" err="1"/>
              <a:t>gemessener</a:t>
            </a:r>
            <a:r>
              <a:rPr lang="en-GB" sz="2000" i="1" dirty="0"/>
              <a:t> </a:t>
            </a:r>
            <a:r>
              <a:rPr lang="en-GB" sz="2000" i="1" dirty="0" err="1"/>
              <a:t>Raumtemperatur</a:t>
            </a:r>
            <a:r>
              <a:rPr lang="en-GB" sz="2000" i="1" dirty="0"/>
              <a:t> (</a:t>
            </a:r>
            <a:r>
              <a:rPr lang="en-GB" sz="2000" i="1" dirty="0" err="1"/>
              <a:t>blau</a:t>
            </a:r>
            <a:r>
              <a:rPr lang="en-GB" sz="2000" i="1" dirty="0"/>
              <a:t>) und </a:t>
            </a:r>
            <a:r>
              <a:rPr lang="en-GB" sz="2000" i="1" dirty="0" err="1"/>
              <a:t>simulierter</a:t>
            </a:r>
            <a:r>
              <a:rPr lang="en-GB" sz="2000" i="1" dirty="0"/>
              <a:t> Soll-</a:t>
            </a:r>
            <a:r>
              <a:rPr lang="en-GB" sz="2000" i="1" dirty="0" err="1"/>
              <a:t>Temperatur</a:t>
            </a:r>
            <a:r>
              <a:rPr lang="en-GB" sz="2000" i="1" dirty="0"/>
              <a:t> (orange), </a:t>
            </a:r>
            <a:r>
              <a:rPr lang="en-GB" sz="2000" i="1" dirty="0" err="1"/>
              <a:t>nach</a:t>
            </a:r>
            <a:r>
              <a:rPr lang="en-GB" sz="2000" i="1" dirty="0"/>
              <a:t> </a:t>
            </a:r>
            <a:r>
              <a:rPr lang="en-GB" sz="2000" i="1" dirty="0" err="1"/>
              <a:t>Implementierung</a:t>
            </a:r>
            <a:r>
              <a:rPr lang="en-GB" sz="2000" i="1" dirty="0"/>
              <a:t> der </a:t>
            </a:r>
            <a:r>
              <a:rPr lang="en-GB" sz="2000" i="1" dirty="0" err="1"/>
              <a:t>intelligenten</a:t>
            </a:r>
            <a:r>
              <a:rPr lang="en-GB" sz="2000" i="1" dirty="0"/>
              <a:t> </a:t>
            </a:r>
            <a:r>
              <a:rPr lang="en-GB" sz="2000" i="1" dirty="0" err="1"/>
              <a:t>Heizungsregelung</a:t>
            </a:r>
            <a:endParaRPr lang="en-DE" sz="2000" i="1" dirty="0"/>
          </a:p>
        </p:txBody>
      </p:sp>
      <p:pic>
        <p:nvPicPr>
          <p:cNvPr id="15" name="Picture 14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A7EE87C1-B9A7-E6A4-BAF6-66FCB8280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7" y="19743805"/>
            <a:ext cx="9898447" cy="5533942"/>
          </a:xfrm>
          <a:prstGeom prst="rect">
            <a:avLst/>
          </a:prstGeom>
        </p:spPr>
      </p:pic>
      <p:pic>
        <p:nvPicPr>
          <p:cNvPr id="17" name="Picture 16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DE8D7D84-DE30-6620-9987-3D1AB7E67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0" y="19743805"/>
            <a:ext cx="9898447" cy="5533942"/>
          </a:xfrm>
          <a:prstGeom prst="rect">
            <a:avLst/>
          </a:prstGeom>
        </p:spPr>
      </p:pic>
      <p:pic>
        <p:nvPicPr>
          <p:cNvPr id="19" name="Picture 18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AECA5C47-6BE6-E514-EADC-5C96EEDEB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7" y="19743805"/>
            <a:ext cx="9898447" cy="5533942"/>
          </a:xfrm>
          <a:prstGeom prst="rect">
            <a:avLst/>
          </a:prstGeom>
        </p:spPr>
      </p:pic>
      <p:pic>
        <p:nvPicPr>
          <p:cNvPr id="28" name="Picture 27" descr="A screenshot of a computer&#10;&#10;Description automatically generated">
            <a:extLst>
              <a:ext uri="{FF2B5EF4-FFF2-40B4-BE49-F238E27FC236}">
                <a16:creationId xmlns:a16="http://schemas.microsoft.com/office/drawing/2014/main" id="{FDCBCAA0-53A0-6730-7479-6BD682A16A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/>
          <a:stretch>
            <a:fillRect/>
          </a:stretch>
        </p:blipFill>
        <p:spPr>
          <a:xfrm>
            <a:off x="854074" y="15980812"/>
            <a:ext cx="4617955" cy="2578112"/>
          </a:xfrm>
          <a:prstGeom prst="rect">
            <a:avLst/>
          </a:prstGeom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DF7BA2-9491-BA34-E385-AD82F40C9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19" y="13487931"/>
            <a:ext cx="3600457" cy="5070993"/>
          </a:xfrm>
          <a:prstGeom prst="rect">
            <a:avLst/>
          </a:prstGeom>
        </p:spPr>
      </p:pic>
      <p:pic>
        <p:nvPicPr>
          <p:cNvPr id="32" name="Picture 31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18FC322A-D762-30FC-C6B0-AA2D163D3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253" y="24012303"/>
            <a:ext cx="1630800" cy="16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1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TU Dresden CD-Farben">
      <a:dk1>
        <a:sysClr val="windowText" lastClr="000000"/>
      </a:dk1>
      <a:lt1>
        <a:sysClr val="window" lastClr="FFFFFF"/>
      </a:lt1>
      <a:dk2>
        <a:srgbClr val="00305E"/>
      </a:dk2>
      <a:lt2>
        <a:srgbClr val="727879"/>
      </a:lt2>
      <a:accent1>
        <a:srgbClr val="006AB3"/>
      </a:accent1>
      <a:accent2>
        <a:srgbClr val="54378A"/>
      </a:accent2>
      <a:accent3>
        <a:srgbClr val="93107E"/>
      </a:accent3>
      <a:accent4>
        <a:srgbClr val="007D40"/>
      </a:accent4>
      <a:accent5>
        <a:srgbClr val="6AB023"/>
      </a:accent5>
      <a:accent6>
        <a:srgbClr val="EE7F00"/>
      </a:accent6>
      <a:hlink>
        <a:srgbClr val="006AB3"/>
      </a:hlink>
      <a:folHlink>
        <a:srgbClr val="54378A"/>
      </a:folHlink>
    </a:clrScheme>
    <a:fontScheme name="TU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F94669F3-DC31-45CC-92FC-8398739B7E4D}" vid="{8E47873E-0BAB-41AC-9AF8-4CCD160EA5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TUD_Powerpoint</Template>
  <TotalTime>2345</TotalTime>
  <Words>503</Words>
  <Application>Microsoft Macintosh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Open Sans</vt:lpstr>
      <vt:lpstr>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Sasso,Jana</dc:creator>
  <cp:lastModifiedBy>Marc Jannik Schröder</cp:lastModifiedBy>
  <cp:revision>95</cp:revision>
  <dcterms:created xsi:type="dcterms:W3CDTF">2018-02-06T09:30:54Z</dcterms:created>
  <dcterms:modified xsi:type="dcterms:W3CDTF">2025-06-30T19:03:55Z</dcterms:modified>
</cp:coreProperties>
</file>