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507" y="0"/>
            <a:ext cx="9145270" cy="6858000"/>
          </a:xfrm>
          <a:custGeom>
            <a:avLst/>
            <a:gdLst/>
            <a:ahLst/>
            <a:cxnLst/>
            <a:rect l="l" t="t" r="r" b="b"/>
            <a:pathLst>
              <a:path w="9145270" h="6858000">
                <a:moveTo>
                  <a:pt x="0" y="0"/>
                </a:moveTo>
                <a:lnTo>
                  <a:pt x="0" y="6858000"/>
                </a:lnTo>
                <a:lnTo>
                  <a:pt x="9144647" y="6858000"/>
                </a:lnTo>
                <a:lnTo>
                  <a:pt x="9144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E3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140" y="533527"/>
            <a:ext cx="777771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681" y="1641762"/>
            <a:ext cx="7486637" cy="351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17608" y="6516129"/>
            <a:ext cx="6520815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E5E5E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11" y="536574"/>
            <a:ext cx="30086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625B4E"/>
                </a:solidFill>
              </a:rPr>
              <a:t>Ernährungsmedizin des</a:t>
            </a:r>
            <a:r>
              <a:rPr dirty="0" sz="1800" spc="-20">
                <a:solidFill>
                  <a:srgbClr val="625B4E"/>
                </a:solidFill>
              </a:rPr>
              <a:t> </a:t>
            </a:r>
            <a:r>
              <a:rPr dirty="0" sz="1800" spc="-5">
                <a:solidFill>
                  <a:srgbClr val="625B4E"/>
                </a:solidFill>
              </a:rPr>
              <a:t>Hungers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619131" y="5941054"/>
            <a:ext cx="557212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Präsentation vom 1.10.2008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 Projektarbeit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von Nils Schumacher,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Fachbereich Oecotrophologie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Fachhochschule</a:t>
            </a:r>
            <a:r>
              <a:rPr dirty="0" sz="1600" spc="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Münster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55664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10"/>
              <a:t> </a:t>
            </a:r>
            <a:r>
              <a:rPr dirty="0" sz="1800" spc="-5"/>
              <a:t>HUNGER?</a:t>
            </a:r>
            <a:endParaRPr sz="1800"/>
          </a:p>
          <a:p>
            <a:pPr marL="406400">
              <a:lnSpc>
                <a:spcPct val="100000"/>
              </a:lnSpc>
            </a:pP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Wie kann die Unterernährung diagnostiziert werden?</a:t>
            </a:r>
            <a:r>
              <a:rPr dirty="0" sz="1800" spc="-15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9413" y="3498976"/>
            <a:ext cx="4032504" cy="2574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49983" y="1354489"/>
            <a:ext cx="3230245" cy="1826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BMI ist unter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anderem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Alter, Geschlecht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Rasse  abhängig.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diesem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Grund</a:t>
            </a:r>
            <a:r>
              <a:rPr dirty="0" sz="1600" spc="-8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sollte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bei Kindern und Jugendlichen die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Unterernährung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anhand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alters-  und geschlechtsspezifischen BMI-  Perzentilen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bestimmt</a:t>
            </a:r>
            <a:r>
              <a:rPr dirty="0" sz="1600" spc="-3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werden.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6043" y="1267078"/>
            <a:ext cx="3989070" cy="25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0309" y="4666141"/>
            <a:ext cx="3438525" cy="105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Bei einem gemessenen BMI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&lt;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10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Perzentile besteht ein erhöhtes</a:t>
            </a:r>
            <a:r>
              <a:rPr dirty="0" sz="1600" spc="-6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Risiko  für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Unterernährung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bei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Kindern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 Jugendlichen.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7385" y="6117461"/>
            <a:ext cx="24618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Perzentile für den BMI von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Jungen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316" y="3885553"/>
            <a:ext cx="25787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Perzentile für den BMI von</a:t>
            </a:r>
            <a:r>
              <a:rPr dirty="0" sz="1000" spc="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Mädchen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55149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10"/>
              <a:t> </a:t>
            </a:r>
            <a:r>
              <a:rPr dirty="0" sz="1800" spc="-5"/>
              <a:t>HUNGER?</a:t>
            </a:r>
            <a:endParaRPr sz="1800"/>
          </a:p>
          <a:p>
            <a:pPr marL="354965">
              <a:lnSpc>
                <a:spcPct val="100000"/>
              </a:lnSpc>
            </a:pP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Wie kann die Unterernährung diagnostiziert werden?</a:t>
            </a:r>
            <a:r>
              <a:rPr dirty="0" sz="1800" spc="-15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057" y="1731390"/>
            <a:ext cx="6193155" cy="221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Mid-Upper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Arm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Circumference</a:t>
            </a:r>
            <a:r>
              <a:rPr dirty="0" sz="1600" spc="-3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(MUAC)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41910">
              <a:lnSpc>
                <a:spcPct val="105300"/>
              </a:lnSpc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 weitere wichtige Methode zur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Erfassung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Ernährungszustandes bei  Kindern stellt die Messung 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Oberarmumfangs</a:t>
            </a:r>
            <a:r>
              <a:rPr dirty="0" sz="1600" spc="-2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Kinder weisen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Alter von 1-5 Jahren einen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Oberahmumfang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&gt; 14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cm</a:t>
            </a:r>
            <a:r>
              <a:rPr dirty="0" sz="1600" spc="-5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auf.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411480">
              <a:lnSpc>
                <a:spcPct val="105300"/>
              </a:lnSpc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Wie in der Tabelle dargestellt ist, weisen Werte unter 12,5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cm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auf eine  schwere Unter- bzw. Mangelernährung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hin.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1725" y="1482725"/>
            <a:ext cx="140360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40038" y="4406900"/>
          <a:ext cx="3209925" cy="200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/>
                <a:gridCol w="1562100"/>
              </a:tblGrid>
              <a:tr h="571500">
                <a:tc>
                  <a:txBody>
                    <a:bodyPr/>
                    <a:lstStyle/>
                    <a:p>
                      <a:pPr marL="492759" marR="217170" indent="-267970">
                        <a:lnSpc>
                          <a:spcPts val="1430"/>
                        </a:lnSpc>
                        <a:spcBef>
                          <a:spcPts val="815"/>
                        </a:spcBef>
                      </a:pPr>
                      <a:r>
                        <a:rPr dirty="0" sz="1200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Oberarmumfang  </a:t>
                      </a:r>
                      <a:r>
                        <a:rPr dirty="0" sz="1200" spc="-10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(MUAC)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350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Ernährungszustand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&gt;</a:t>
                      </a:r>
                      <a:r>
                        <a:rPr dirty="0" sz="12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13,5cm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hinreichend</a:t>
                      </a:r>
                      <a:r>
                        <a:rPr dirty="0" sz="12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gut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12,5 -</a:t>
                      </a:r>
                      <a:r>
                        <a:rPr dirty="0" sz="1200" spc="-2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13,5cm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Mangelernährung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26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4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dirty="0" sz="12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12,5cm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7490" marR="231140" indent="293370">
                        <a:lnSpc>
                          <a:spcPts val="1420"/>
                        </a:lnSpc>
                        <a:spcBef>
                          <a:spcPts val="985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schwere  Mangelern</a:t>
                      </a:r>
                      <a:r>
                        <a:rPr dirty="0" sz="1200" spc="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ä</a:t>
                      </a:r>
                      <a:r>
                        <a:rPr dirty="0" sz="12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rung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6585" y="4174363"/>
            <a:ext cx="1837689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Tabelle: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Oberarmumfang</a:t>
            </a:r>
            <a:r>
              <a:rPr dirty="0" sz="1000" spc="-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(MUAC)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140" y="533526"/>
            <a:ext cx="23482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  <a:latin typeface="Times New Roman"/>
                <a:cs typeface="Times New Roman"/>
              </a:rPr>
              <a:t>2.	</a:t>
            </a:r>
            <a:r>
              <a:rPr dirty="0" sz="1800" spc="-5">
                <a:solidFill>
                  <a:srgbClr val="5E5E5E"/>
                </a:solidFill>
                <a:latin typeface="Times New Roman"/>
                <a:cs typeface="Times New Roman"/>
              </a:rPr>
              <a:t>WAS IST</a:t>
            </a:r>
            <a:r>
              <a:rPr dirty="0" sz="1800" spc="-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5E5E5E"/>
                </a:solidFill>
                <a:latin typeface="Times New Roman"/>
                <a:cs typeface="Times New Roman"/>
              </a:rPr>
              <a:t>HUNGER?</a:t>
            </a:r>
            <a:endParaRPr sz="18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dirty="0" sz="1800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r>
              <a:rPr dirty="0" sz="1800" spc="-7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3817" y="1702943"/>
            <a:ext cx="5282945" cy="411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48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85"/>
              <a:t> </a:t>
            </a:r>
            <a:r>
              <a:rPr dirty="0" sz="1800" spc="-5"/>
              <a:t>HUNGER?</a:t>
            </a:r>
            <a:endParaRPr sz="1800"/>
          </a:p>
          <a:p>
            <a:pPr marL="316865">
              <a:lnSpc>
                <a:spcPct val="100000"/>
              </a:lnSpc>
            </a:pPr>
            <a:r>
              <a:rPr dirty="0" sz="1800">
                <a:solidFill>
                  <a:srgbClr val="2E3D89"/>
                </a:solidFill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r>
              <a:rPr dirty="0" sz="1800" spc="-7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726" y="1426875"/>
            <a:ext cx="6460490" cy="4206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854 Millionen Menschen haben nicht genug zu essen – das ist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mehr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als die 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Bevölkerung von USA, Kanada und Europa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zusammen.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820 Millionen in den</a:t>
            </a:r>
            <a:r>
              <a:rPr dirty="0" sz="1600" spc="-2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Entwicklungsländern</a:t>
            </a:r>
            <a:endParaRPr sz="1600">
              <a:latin typeface="Times New Roman"/>
              <a:cs typeface="Times New Roman"/>
            </a:endParaRPr>
          </a:p>
          <a:p>
            <a:pPr marL="1155700" marR="340360" indent="-229235">
              <a:lnSpc>
                <a:spcPct val="105300"/>
              </a:lnSpc>
              <a:spcBef>
                <a:spcPts val="580"/>
              </a:spcBef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Ca. 9 Millionen in den Industrieländern und 28 Millionen 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im 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ehemaligen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Ostblock</a:t>
            </a:r>
            <a:endParaRPr sz="16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685"/>
              </a:spcBef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Besonders vom Hunger betroffen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sind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Südasien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und</a:t>
            </a:r>
            <a:r>
              <a:rPr dirty="0" sz="1600" spc="-1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Afrika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Hunger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und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Armut fordern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täglich 25,000</a:t>
            </a:r>
            <a:r>
              <a:rPr dirty="0" sz="1600" spc="-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Menschenleben.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Mehr als 60% der chronisch Hungerleidenden sind</a:t>
            </a:r>
            <a:r>
              <a:rPr dirty="0" sz="1600" spc="-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Frauen.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38735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Unterernährung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für Personen unter 18 Jahren betrifft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schätzungsweise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350  bis 400 Millionen</a:t>
            </a:r>
            <a:r>
              <a:rPr dirty="0" sz="1600" spc="-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Kinder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6235" marR="877569" indent="-343535">
              <a:lnSpc>
                <a:spcPct val="105600"/>
              </a:lnSpc>
              <a:tabLst>
                <a:tab pos="356235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9,7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Millionen Kinder unter fünf Jahren sterben jedes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Jahr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in den  Entwicklungsländern.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540" y="5827381"/>
            <a:ext cx="6380480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Nach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laufenden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Berechnungen wächst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weltweit die Anzahl chronisch 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Hungerleidender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um durchschnittlich vier Millionen Menschen jedes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Jahr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35" y="6502272"/>
            <a:ext cx="65208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48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85"/>
              <a:t> </a:t>
            </a:r>
            <a:r>
              <a:rPr dirty="0" sz="1800" spc="-5"/>
              <a:t>HUNGER?</a:t>
            </a:r>
            <a:endParaRPr sz="1800"/>
          </a:p>
          <a:p>
            <a:pPr marL="316865">
              <a:lnSpc>
                <a:spcPct val="100000"/>
              </a:lnSpc>
            </a:pPr>
            <a:r>
              <a:rPr dirty="0" sz="1600">
                <a:solidFill>
                  <a:srgbClr val="2E3D89"/>
                </a:solidFill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r>
              <a:rPr dirty="0" sz="1800" spc="-7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517" y="1391285"/>
            <a:ext cx="6291580" cy="3952240"/>
          </a:xfrm>
          <a:custGeom>
            <a:avLst/>
            <a:gdLst/>
            <a:ahLst/>
            <a:cxnLst/>
            <a:rect l="l" t="t" r="r" b="b"/>
            <a:pathLst>
              <a:path w="6291580" h="3952240">
                <a:moveTo>
                  <a:pt x="0" y="0"/>
                </a:moveTo>
                <a:lnTo>
                  <a:pt x="0" y="3951732"/>
                </a:lnTo>
                <a:lnTo>
                  <a:pt x="6291071" y="3951732"/>
                </a:lnTo>
                <a:lnTo>
                  <a:pt x="6291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7743" y="1390522"/>
            <a:ext cx="6292215" cy="3952875"/>
          </a:xfrm>
          <a:custGeom>
            <a:avLst/>
            <a:gdLst/>
            <a:ahLst/>
            <a:cxnLst/>
            <a:rect l="l" t="t" r="r" b="b"/>
            <a:pathLst>
              <a:path w="6292215" h="3952875">
                <a:moveTo>
                  <a:pt x="6291834" y="3952494"/>
                </a:moveTo>
                <a:lnTo>
                  <a:pt x="6291834" y="0"/>
                </a:lnTo>
                <a:lnTo>
                  <a:pt x="0" y="0"/>
                </a:lnTo>
                <a:lnTo>
                  <a:pt x="0" y="3952494"/>
                </a:lnTo>
                <a:lnTo>
                  <a:pt x="6291834" y="39524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4203" y="1864486"/>
            <a:ext cx="5585460" cy="2973070"/>
          </a:xfrm>
          <a:custGeom>
            <a:avLst/>
            <a:gdLst/>
            <a:ahLst/>
            <a:cxnLst/>
            <a:rect l="l" t="t" r="r" b="b"/>
            <a:pathLst>
              <a:path w="5585459" h="2973070">
                <a:moveTo>
                  <a:pt x="0" y="0"/>
                </a:moveTo>
                <a:lnTo>
                  <a:pt x="0" y="2972562"/>
                </a:lnTo>
                <a:lnTo>
                  <a:pt x="5585459" y="2972562"/>
                </a:lnTo>
                <a:lnTo>
                  <a:pt x="5585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17348" y="434174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00255" y="434174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 h="0">
                <a:moveTo>
                  <a:pt x="0" y="0"/>
                </a:moveTo>
                <a:lnTo>
                  <a:pt x="474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83163" y="434174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 h="0">
                <a:moveTo>
                  <a:pt x="0" y="0"/>
                </a:moveTo>
                <a:lnTo>
                  <a:pt x="474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66071" y="434174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 h="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48979" y="4341748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4" h="0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4203" y="4341748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 h="0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17348" y="384644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00255" y="384644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 h="0">
                <a:moveTo>
                  <a:pt x="0" y="0"/>
                </a:moveTo>
                <a:lnTo>
                  <a:pt x="474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83163" y="3846448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 h="0">
                <a:moveTo>
                  <a:pt x="0" y="0"/>
                </a:moveTo>
                <a:lnTo>
                  <a:pt x="800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66071" y="384644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 h="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48979" y="3846448"/>
            <a:ext cx="801370" cy="0"/>
          </a:xfrm>
          <a:custGeom>
            <a:avLst/>
            <a:gdLst/>
            <a:ahLst/>
            <a:cxnLst/>
            <a:rect l="l" t="t" r="r" b="b"/>
            <a:pathLst>
              <a:path w="801369" h="0">
                <a:moveTo>
                  <a:pt x="0" y="0"/>
                </a:moveTo>
                <a:lnTo>
                  <a:pt x="8008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74203" y="384644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17348" y="335114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00255" y="3351148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 h="0">
                <a:moveTo>
                  <a:pt x="0" y="0"/>
                </a:moveTo>
                <a:lnTo>
                  <a:pt x="800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83163" y="3351148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 h="0">
                <a:moveTo>
                  <a:pt x="0" y="0"/>
                </a:moveTo>
                <a:lnTo>
                  <a:pt x="800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66071" y="3351148"/>
            <a:ext cx="474980" cy="0"/>
          </a:xfrm>
          <a:custGeom>
            <a:avLst/>
            <a:gdLst/>
            <a:ahLst/>
            <a:cxnLst/>
            <a:rect l="l" t="t" r="r" b="b"/>
            <a:pathLst>
              <a:path w="474979" h="0">
                <a:moveTo>
                  <a:pt x="0" y="0"/>
                </a:moveTo>
                <a:lnTo>
                  <a:pt x="474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48979" y="3351148"/>
            <a:ext cx="801370" cy="0"/>
          </a:xfrm>
          <a:custGeom>
            <a:avLst/>
            <a:gdLst/>
            <a:ahLst/>
            <a:cxnLst/>
            <a:rect l="l" t="t" r="r" b="b"/>
            <a:pathLst>
              <a:path w="801369" h="0">
                <a:moveTo>
                  <a:pt x="0" y="0"/>
                </a:moveTo>
                <a:lnTo>
                  <a:pt x="8008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74203" y="335114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17348" y="2855848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66071" y="2855848"/>
            <a:ext cx="3035300" cy="0"/>
          </a:xfrm>
          <a:custGeom>
            <a:avLst/>
            <a:gdLst/>
            <a:ahLst/>
            <a:cxnLst/>
            <a:rect l="l" t="t" r="r" b="b"/>
            <a:pathLst>
              <a:path w="3035300" h="0">
                <a:moveTo>
                  <a:pt x="0" y="0"/>
                </a:moveTo>
                <a:lnTo>
                  <a:pt x="30350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48979" y="2855848"/>
            <a:ext cx="801370" cy="0"/>
          </a:xfrm>
          <a:custGeom>
            <a:avLst/>
            <a:gdLst/>
            <a:ahLst/>
            <a:cxnLst/>
            <a:rect l="l" t="t" r="r" b="b"/>
            <a:pathLst>
              <a:path w="801369" h="0">
                <a:moveTo>
                  <a:pt x="0" y="0"/>
                </a:moveTo>
                <a:lnTo>
                  <a:pt x="8008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74203" y="285584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5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74965" y="1864486"/>
            <a:ext cx="5584825" cy="0"/>
          </a:xfrm>
          <a:custGeom>
            <a:avLst/>
            <a:gdLst/>
            <a:ahLst/>
            <a:cxnLst/>
            <a:rect l="l" t="t" r="r" b="b"/>
            <a:pathLst>
              <a:path w="5584825" h="0">
                <a:moveTo>
                  <a:pt x="0" y="0"/>
                </a:moveTo>
                <a:lnTo>
                  <a:pt x="55846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74272" y="1864488"/>
            <a:ext cx="5586095" cy="1270"/>
          </a:xfrm>
          <a:custGeom>
            <a:avLst/>
            <a:gdLst/>
            <a:ahLst/>
            <a:cxnLst/>
            <a:rect l="l" t="t" r="r" b="b"/>
            <a:pathLst>
              <a:path w="5586095" h="1269">
                <a:moveTo>
                  <a:pt x="-5056" y="380"/>
                </a:moveTo>
                <a:lnTo>
                  <a:pt x="5590700" y="380"/>
                </a:lnTo>
              </a:path>
            </a:pathLst>
          </a:custGeom>
          <a:ln w="1087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59916" y="2502280"/>
            <a:ext cx="0" cy="2334895"/>
          </a:xfrm>
          <a:custGeom>
            <a:avLst/>
            <a:gdLst/>
            <a:ahLst/>
            <a:cxnLst/>
            <a:rect l="l" t="t" r="r" b="b"/>
            <a:pathLst>
              <a:path w="0" h="2334895">
                <a:moveTo>
                  <a:pt x="0" y="0"/>
                </a:moveTo>
                <a:lnTo>
                  <a:pt x="0" y="2334790"/>
                </a:lnTo>
              </a:path>
            </a:pathLst>
          </a:custGeom>
          <a:ln w="10541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74293" y="1864479"/>
            <a:ext cx="5586095" cy="2973070"/>
          </a:xfrm>
          <a:custGeom>
            <a:avLst/>
            <a:gdLst/>
            <a:ahLst/>
            <a:cxnLst/>
            <a:rect l="l" t="t" r="r" b="b"/>
            <a:pathLst>
              <a:path w="5586095" h="2973070">
                <a:moveTo>
                  <a:pt x="5585643" y="2972583"/>
                </a:moveTo>
                <a:lnTo>
                  <a:pt x="0" y="2972583"/>
                </a:lnTo>
                <a:lnTo>
                  <a:pt x="0" y="0"/>
                </a:lnTo>
              </a:path>
            </a:pathLst>
          </a:custGeom>
          <a:ln w="1020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05851" y="3947033"/>
            <a:ext cx="327025" cy="890269"/>
          </a:xfrm>
          <a:custGeom>
            <a:avLst/>
            <a:gdLst/>
            <a:ahLst/>
            <a:cxnLst/>
            <a:rect l="l" t="t" r="r" b="b"/>
            <a:pathLst>
              <a:path w="327025" h="890270">
                <a:moveTo>
                  <a:pt x="0" y="0"/>
                </a:moveTo>
                <a:lnTo>
                  <a:pt x="0" y="890015"/>
                </a:lnTo>
                <a:lnTo>
                  <a:pt x="326898" y="890015"/>
                </a:lnTo>
                <a:lnTo>
                  <a:pt x="326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05926" y="3947076"/>
            <a:ext cx="327025" cy="890269"/>
          </a:xfrm>
          <a:custGeom>
            <a:avLst/>
            <a:gdLst/>
            <a:ahLst/>
            <a:cxnLst/>
            <a:rect l="l" t="t" r="r" b="b"/>
            <a:pathLst>
              <a:path w="327025" h="890270">
                <a:moveTo>
                  <a:pt x="0" y="0"/>
                </a:moveTo>
                <a:lnTo>
                  <a:pt x="326915" y="0"/>
                </a:lnTo>
                <a:lnTo>
                  <a:pt x="326915" y="890023"/>
                </a:lnTo>
                <a:lnTo>
                  <a:pt x="0" y="890023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22943" y="4048378"/>
            <a:ext cx="327025" cy="788670"/>
          </a:xfrm>
          <a:custGeom>
            <a:avLst/>
            <a:gdLst/>
            <a:ahLst/>
            <a:cxnLst/>
            <a:rect l="l" t="t" r="r" b="b"/>
            <a:pathLst>
              <a:path w="327025" h="788670">
                <a:moveTo>
                  <a:pt x="0" y="0"/>
                </a:moveTo>
                <a:lnTo>
                  <a:pt x="0" y="788670"/>
                </a:lnTo>
                <a:lnTo>
                  <a:pt x="326898" y="788670"/>
                </a:lnTo>
                <a:lnTo>
                  <a:pt x="326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23055" y="4048419"/>
            <a:ext cx="327025" cy="789305"/>
          </a:xfrm>
          <a:custGeom>
            <a:avLst/>
            <a:gdLst/>
            <a:ahLst/>
            <a:cxnLst/>
            <a:rect l="l" t="t" r="r" b="b"/>
            <a:pathLst>
              <a:path w="327025" h="789304">
                <a:moveTo>
                  <a:pt x="0" y="0"/>
                </a:moveTo>
                <a:lnTo>
                  <a:pt x="326915" y="0"/>
                </a:lnTo>
                <a:lnTo>
                  <a:pt x="326915" y="788680"/>
                </a:lnTo>
                <a:lnTo>
                  <a:pt x="0" y="788680"/>
                </a:lnTo>
                <a:lnTo>
                  <a:pt x="0" y="0"/>
                </a:lnTo>
                <a:close/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40797" y="3057779"/>
            <a:ext cx="326390" cy="1779270"/>
          </a:xfrm>
          <a:custGeom>
            <a:avLst/>
            <a:gdLst/>
            <a:ahLst/>
            <a:cxnLst/>
            <a:rect l="l" t="t" r="r" b="b"/>
            <a:pathLst>
              <a:path w="326389" h="1779270">
                <a:moveTo>
                  <a:pt x="0" y="0"/>
                </a:moveTo>
                <a:lnTo>
                  <a:pt x="0" y="1779270"/>
                </a:lnTo>
                <a:lnTo>
                  <a:pt x="326136" y="1779270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40935" y="3057811"/>
            <a:ext cx="326390" cy="1779905"/>
          </a:xfrm>
          <a:custGeom>
            <a:avLst/>
            <a:gdLst/>
            <a:ahLst/>
            <a:cxnLst/>
            <a:rect l="l" t="t" r="r" b="b"/>
            <a:pathLst>
              <a:path w="326389" h="1779904">
                <a:moveTo>
                  <a:pt x="0" y="0"/>
                </a:moveTo>
                <a:lnTo>
                  <a:pt x="326150" y="0"/>
                </a:lnTo>
                <a:lnTo>
                  <a:pt x="326150" y="1779288"/>
                </a:lnTo>
                <a:lnTo>
                  <a:pt x="0" y="1779288"/>
                </a:lnTo>
                <a:lnTo>
                  <a:pt x="0" y="0"/>
                </a:lnTo>
                <a:close/>
              </a:path>
            </a:pathLst>
          </a:custGeom>
          <a:ln w="10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57889" y="4139819"/>
            <a:ext cx="326390" cy="697230"/>
          </a:xfrm>
          <a:custGeom>
            <a:avLst/>
            <a:gdLst/>
            <a:ahLst/>
            <a:cxnLst/>
            <a:rect l="l" t="t" r="r" b="b"/>
            <a:pathLst>
              <a:path w="326389" h="697229">
                <a:moveTo>
                  <a:pt x="0" y="0"/>
                </a:moveTo>
                <a:lnTo>
                  <a:pt x="0" y="697230"/>
                </a:lnTo>
                <a:lnTo>
                  <a:pt x="326136" y="697229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58064" y="4139861"/>
            <a:ext cx="326390" cy="697865"/>
          </a:xfrm>
          <a:custGeom>
            <a:avLst/>
            <a:gdLst/>
            <a:ahLst/>
            <a:cxnLst/>
            <a:rect l="l" t="t" r="r" b="b"/>
            <a:pathLst>
              <a:path w="326389" h="697864">
                <a:moveTo>
                  <a:pt x="0" y="0"/>
                </a:moveTo>
                <a:lnTo>
                  <a:pt x="326150" y="0"/>
                </a:lnTo>
                <a:lnTo>
                  <a:pt x="326150" y="697238"/>
                </a:lnTo>
                <a:lnTo>
                  <a:pt x="0" y="697238"/>
                </a:lnTo>
                <a:lnTo>
                  <a:pt x="0" y="0"/>
                </a:lnTo>
                <a:close/>
              </a:path>
            </a:pathLst>
          </a:custGeom>
          <a:ln w="104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74981" y="3795395"/>
            <a:ext cx="326390" cy="1042035"/>
          </a:xfrm>
          <a:custGeom>
            <a:avLst/>
            <a:gdLst/>
            <a:ahLst/>
            <a:cxnLst/>
            <a:rect l="l" t="t" r="r" b="b"/>
            <a:pathLst>
              <a:path w="326389" h="1042035">
                <a:moveTo>
                  <a:pt x="0" y="0"/>
                </a:moveTo>
                <a:lnTo>
                  <a:pt x="0" y="1041653"/>
                </a:lnTo>
                <a:lnTo>
                  <a:pt x="326135" y="1041653"/>
                </a:lnTo>
                <a:lnTo>
                  <a:pt x="326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75193" y="3795428"/>
            <a:ext cx="326390" cy="1042035"/>
          </a:xfrm>
          <a:custGeom>
            <a:avLst/>
            <a:gdLst/>
            <a:ahLst/>
            <a:cxnLst/>
            <a:rect l="l" t="t" r="r" b="b"/>
            <a:pathLst>
              <a:path w="326389" h="1042035">
                <a:moveTo>
                  <a:pt x="0" y="0"/>
                </a:moveTo>
                <a:lnTo>
                  <a:pt x="326150" y="0"/>
                </a:lnTo>
                <a:lnTo>
                  <a:pt x="326150" y="1041659"/>
                </a:lnTo>
                <a:lnTo>
                  <a:pt x="0" y="1041659"/>
                </a:lnTo>
                <a:lnTo>
                  <a:pt x="0" y="0"/>
                </a:lnTo>
                <a:close/>
              </a:path>
            </a:pathLst>
          </a:custGeom>
          <a:ln w="105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832749" y="2157857"/>
            <a:ext cx="316230" cy="2679700"/>
          </a:xfrm>
          <a:custGeom>
            <a:avLst/>
            <a:gdLst/>
            <a:ahLst/>
            <a:cxnLst/>
            <a:rect l="l" t="t" r="r" b="b"/>
            <a:pathLst>
              <a:path w="316230" h="2679700">
                <a:moveTo>
                  <a:pt x="0" y="0"/>
                </a:moveTo>
                <a:lnTo>
                  <a:pt x="0" y="2679192"/>
                </a:lnTo>
                <a:lnTo>
                  <a:pt x="316230" y="2679192"/>
                </a:lnTo>
                <a:lnTo>
                  <a:pt x="3162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32828" y="2157873"/>
            <a:ext cx="316865" cy="2679700"/>
          </a:xfrm>
          <a:custGeom>
            <a:avLst/>
            <a:gdLst/>
            <a:ahLst/>
            <a:cxnLst/>
            <a:rect l="l" t="t" r="r" b="b"/>
            <a:pathLst>
              <a:path w="316864" h="2679700">
                <a:moveTo>
                  <a:pt x="0" y="0"/>
                </a:moveTo>
                <a:lnTo>
                  <a:pt x="316243" y="0"/>
                </a:lnTo>
                <a:lnTo>
                  <a:pt x="316243" y="2679213"/>
                </a:lnTo>
                <a:lnTo>
                  <a:pt x="0" y="2679213"/>
                </a:lnTo>
                <a:lnTo>
                  <a:pt x="0" y="0"/>
                </a:lnTo>
                <a:close/>
              </a:path>
            </a:pathLst>
          </a:custGeom>
          <a:ln w="105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949841" y="2653157"/>
            <a:ext cx="316230" cy="2184400"/>
          </a:xfrm>
          <a:custGeom>
            <a:avLst/>
            <a:gdLst/>
            <a:ahLst/>
            <a:cxnLst/>
            <a:rect l="l" t="t" r="r" b="b"/>
            <a:pathLst>
              <a:path w="316229" h="2184400">
                <a:moveTo>
                  <a:pt x="0" y="0"/>
                </a:moveTo>
                <a:lnTo>
                  <a:pt x="0" y="2183892"/>
                </a:lnTo>
                <a:lnTo>
                  <a:pt x="316229" y="2183892"/>
                </a:lnTo>
                <a:lnTo>
                  <a:pt x="316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949957" y="2653183"/>
            <a:ext cx="316865" cy="2184400"/>
          </a:xfrm>
          <a:custGeom>
            <a:avLst/>
            <a:gdLst/>
            <a:ahLst/>
            <a:cxnLst/>
            <a:rect l="l" t="t" r="r" b="b"/>
            <a:pathLst>
              <a:path w="316864" h="2184400">
                <a:moveTo>
                  <a:pt x="0" y="0"/>
                </a:moveTo>
                <a:lnTo>
                  <a:pt x="316243" y="0"/>
                </a:lnTo>
                <a:lnTo>
                  <a:pt x="316243" y="2183915"/>
                </a:lnTo>
                <a:lnTo>
                  <a:pt x="0" y="2183915"/>
                </a:lnTo>
                <a:lnTo>
                  <a:pt x="0" y="0"/>
                </a:lnTo>
                <a:close/>
              </a:path>
            </a:pathLst>
          </a:custGeom>
          <a:ln w="105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66933" y="3057779"/>
            <a:ext cx="316230" cy="1779270"/>
          </a:xfrm>
          <a:custGeom>
            <a:avLst/>
            <a:gdLst/>
            <a:ahLst/>
            <a:cxnLst/>
            <a:rect l="l" t="t" r="r" b="b"/>
            <a:pathLst>
              <a:path w="316229" h="1779270">
                <a:moveTo>
                  <a:pt x="0" y="0"/>
                </a:moveTo>
                <a:lnTo>
                  <a:pt x="0" y="1779270"/>
                </a:lnTo>
                <a:lnTo>
                  <a:pt x="316229" y="1779270"/>
                </a:lnTo>
                <a:lnTo>
                  <a:pt x="316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67086" y="3057811"/>
            <a:ext cx="316865" cy="1779905"/>
          </a:xfrm>
          <a:custGeom>
            <a:avLst/>
            <a:gdLst/>
            <a:ahLst/>
            <a:cxnLst/>
            <a:rect l="l" t="t" r="r" b="b"/>
            <a:pathLst>
              <a:path w="316864" h="1779904">
                <a:moveTo>
                  <a:pt x="0" y="0"/>
                </a:moveTo>
                <a:lnTo>
                  <a:pt x="316243" y="0"/>
                </a:lnTo>
                <a:lnTo>
                  <a:pt x="316243" y="1779288"/>
                </a:lnTo>
                <a:lnTo>
                  <a:pt x="0" y="1779288"/>
                </a:lnTo>
                <a:lnTo>
                  <a:pt x="0" y="0"/>
                </a:lnTo>
                <a:close/>
              </a:path>
            </a:pathLst>
          </a:custGeom>
          <a:ln w="105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84025" y="3108070"/>
            <a:ext cx="316230" cy="1729105"/>
          </a:xfrm>
          <a:custGeom>
            <a:avLst/>
            <a:gdLst/>
            <a:ahLst/>
            <a:cxnLst/>
            <a:rect l="l" t="t" r="r" b="b"/>
            <a:pathLst>
              <a:path w="316229" h="1729104">
                <a:moveTo>
                  <a:pt x="0" y="0"/>
                </a:moveTo>
                <a:lnTo>
                  <a:pt x="0" y="1728977"/>
                </a:lnTo>
                <a:lnTo>
                  <a:pt x="316229" y="1728977"/>
                </a:lnTo>
                <a:lnTo>
                  <a:pt x="316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184214" y="3108103"/>
            <a:ext cx="316865" cy="1729105"/>
          </a:xfrm>
          <a:custGeom>
            <a:avLst/>
            <a:gdLst/>
            <a:ahLst/>
            <a:cxnLst/>
            <a:rect l="l" t="t" r="r" b="b"/>
            <a:pathLst>
              <a:path w="316864" h="1729104">
                <a:moveTo>
                  <a:pt x="0" y="0"/>
                </a:moveTo>
                <a:lnTo>
                  <a:pt x="316243" y="0"/>
                </a:lnTo>
                <a:lnTo>
                  <a:pt x="316243" y="1728995"/>
                </a:lnTo>
                <a:lnTo>
                  <a:pt x="0" y="1728995"/>
                </a:lnTo>
                <a:lnTo>
                  <a:pt x="0" y="0"/>
                </a:lnTo>
                <a:close/>
              </a:path>
            </a:pathLst>
          </a:custGeom>
          <a:ln w="105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1117" y="2804795"/>
            <a:ext cx="316230" cy="2032635"/>
          </a:xfrm>
          <a:custGeom>
            <a:avLst/>
            <a:gdLst/>
            <a:ahLst/>
            <a:cxnLst/>
            <a:rect l="l" t="t" r="r" b="b"/>
            <a:pathLst>
              <a:path w="316229" h="2032635">
                <a:moveTo>
                  <a:pt x="0" y="0"/>
                </a:moveTo>
                <a:lnTo>
                  <a:pt x="0" y="2032253"/>
                </a:lnTo>
                <a:lnTo>
                  <a:pt x="316229" y="2032253"/>
                </a:lnTo>
                <a:lnTo>
                  <a:pt x="3162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301343" y="2804819"/>
            <a:ext cx="316865" cy="2032635"/>
          </a:xfrm>
          <a:custGeom>
            <a:avLst/>
            <a:gdLst/>
            <a:ahLst/>
            <a:cxnLst/>
            <a:rect l="l" t="t" r="r" b="b"/>
            <a:pathLst>
              <a:path w="316865" h="2032635">
                <a:moveTo>
                  <a:pt x="0" y="0"/>
                </a:moveTo>
                <a:lnTo>
                  <a:pt x="316243" y="0"/>
                </a:lnTo>
                <a:lnTo>
                  <a:pt x="316243" y="2032267"/>
                </a:lnTo>
                <a:lnTo>
                  <a:pt x="0" y="2032267"/>
                </a:lnTo>
                <a:lnTo>
                  <a:pt x="0" y="0"/>
                </a:lnTo>
                <a:close/>
              </a:path>
            </a:pathLst>
          </a:custGeom>
          <a:ln w="10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74272" y="1864488"/>
            <a:ext cx="0" cy="3023235"/>
          </a:xfrm>
          <a:custGeom>
            <a:avLst/>
            <a:gdLst/>
            <a:ahLst/>
            <a:cxnLst/>
            <a:rect l="l" t="t" r="r" b="b"/>
            <a:pathLst>
              <a:path w="0" h="3023235">
                <a:moveTo>
                  <a:pt x="0" y="3022817"/>
                </a:moveTo>
                <a:lnTo>
                  <a:pt x="0" y="0"/>
                </a:lnTo>
              </a:path>
            </a:pathLst>
          </a:custGeom>
          <a:ln w="316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21692" y="4837050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21692" y="4341743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21692" y="3846436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221692" y="3351129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21692" y="2855823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21692" y="2360516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21692" y="1864450"/>
            <a:ext cx="52705" cy="0"/>
          </a:xfrm>
          <a:custGeom>
            <a:avLst/>
            <a:gdLst/>
            <a:ahLst/>
            <a:cxnLst/>
            <a:rect l="l" t="t" r="r" b="b"/>
            <a:pathLst>
              <a:path w="52705" h="0">
                <a:moveTo>
                  <a:pt x="0" y="0"/>
                </a:moveTo>
                <a:lnTo>
                  <a:pt x="52579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74272" y="4837013"/>
            <a:ext cx="5586095" cy="0"/>
          </a:xfrm>
          <a:custGeom>
            <a:avLst/>
            <a:gdLst/>
            <a:ahLst/>
            <a:cxnLst/>
            <a:rect l="l" t="t" r="r" b="b"/>
            <a:pathLst>
              <a:path w="5586095" h="0">
                <a:moveTo>
                  <a:pt x="0" y="0"/>
                </a:moveTo>
                <a:lnTo>
                  <a:pt x="5585643" y="0"/>
                </a:lnTo>
              </a:path>
            </a:pathLst>
          </a:custGeom>
          <a:ln w="303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91405" y="483701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-15806" y="25146"/>
                </a:moveTo>
                <a:lnTo>
                  <a:pt x="15806" y="2514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508538" y="483701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-15806" y="25146"/>
                </a:moveTo>
                <a:lnTo>
                  <a:pt x="15806" y="2514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625671" y="483701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-15806" y="25146"/>
                </a:moveTo>
                <a:lnTo>
                  <a:pt x="15806" y="2514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2804" y="483701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-15806" y="25146"/>
                </a:moveTo>
                <a:lnTo>
                  <a:pt x="15806" y="2514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859937" y="4837012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-15806" y="25146"/>
                </a:moveTo>
                <a:lnTo>
                  <a:pt x="15806" y="25146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3350647" y="1497454"/>
            <a:ext cx="108775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30" b="1">
                <a:latin typeface="Arial"/>
                <a:cs typeface="Arial"/>
              </a:rPr>
              <a:t>Jungen</a:t>
            </a:r>
            <a:r>
              <a:rPr dirty="0" sz="1200" spc="-125" b="1">
                <a:latin typeface="Arial"/>
                <a:cs typeface="Arial"/>
              </a:rPr>
              <a:t> </a:t>
            </a:r>
            <a:r>
              <a:rPr dirty="0" baseline="2777" sz="1500" spc="37" b="1">
                <a:latin typeface="Arial"/>
                <a:cs typeface="Arial"/>
              </a:rPr>
              <a:t>(n=580)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59185" y="3686680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-10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76302" y="3787218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-10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10537" y="3878808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-10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27654" y="3535191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2</a:t>
            </a:r>
            <a:r>
              <a:rPr dirty="0" sz="1200" spc="-10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86252" y="1897625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Arial"/>
                <a:cs typeface="Arial"/>
              </a:rPr>
              <a:t>5</a:t>
            </a:r>
            <a:r>
              <a:rPr dirty="0" sz="1200" spc="-5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003369" y="2392883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Arial"/>
                <a:cs typeface="Arial"/>
              </a:rPr>
              <a:t>4</a:t>
            </a:r>
            <a:r>
              <a:rPr dirty="0" sz="1200" spc="-5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93419" y="2796702"/>
            <a:ext cx="55943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15">
                <a:latin typeface="Arial"/>
                <a:cs typeface="Arial"/>
              </a:rPr>
              <a:t>3,6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3,6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37604" y="2847804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3</a:t>
            </a:r>
            <a:r>
              <a:rPr dirty="0" sz="1200" spc="-10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354721" y="2544523"/>
            <a:ext cx="23241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-5">
                <a:latin typeface="Arial"/>
                <a:cs typeface="Arial"/>
              </a:rPr>
              <a:t>4</a:t>
            </a:r>
            <a:r>
              <a:rPr dirty="0" sz="1200" spc="-10">
                <a:latin typeface="Arial"/>
                <a:cs typeface="Arial"/>
              </a:rPr>
              <a:t>,</a:t>
            </a:r>
            <a:r>
              <a:rPr dirty="0" sz="1200" spc="6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64232" y="4232434"/>
            <a:ext cx="106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64232" y="3737176"/>
            <a:ext cx="106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64232" y="3241918"/>
            <a:ext cx="106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64232" y="2746660"/>
            <a:ext cx="106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64232" y="2251402"/>
            <a:ext cx="106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64232" y="1756144"/>
            <a:ext cx="106045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200" spc="65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749332" y="4950452"/>
            <a:ext cx="4843780" cy="20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116330" algn="l"/>
                <a:tab pos="2233930" algn="l"/>
                <a:tab pos="3350895" algn="l"/>
                <a:tab pos="4277995" algn="l"/>
              </a:tabLst>
            </a:pP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65">
                <a:latin typeface="Arial"/>
                <a:cs typeface="Arial"/>
              </a:rPr>
              <a:t>4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65">
                <a:latin typeface="Arial"/>
                <a:cs typeface="Arial"/>
              </a:rPr>
              <a:t>5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65">
                <a:latin typeface="Arial"/>
                <a:cs typeface="Arial"/>
              </a:rPr>
              <a:t>6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">
                <a:latin typeface="Arial"/>
                <a:cs typeface="Arial"/>
              </a:rPr>
              <a:t>1</a:t>
            </a:r>
            <a:r>
              <a:rPr dirty="0" sz="1200" spc="65">
                <a:latin typeface="Arial"/>
                <a:cs typeface="Arial"/>
              </a:rPr>
              <a:t>7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G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 spc="60">
                <a:latin typeface="Arial"/>
                <a:cs typeface="Arial"/>
              </a:rPr>
              <a:t>s</a:t>
            </a:r>
            <a:r>
              <a:rPr dirty="0" sz="1200" spc="-10">
                <a:latin typeface="Arial"/>
                <a:cs typeface="Arial"/>
              </a:rPr>
              <a:t>a</a:t>
            </a:r>
            <a:r>
              <a:rPr dirty="0" sz="1200" spc="75">
                <a:latin typeface="Arial"/>
                <a:cs typeface="Arial"/>
              </a:rPr>
              <a:t>m</a:t>
            </a:r>
            <a:r>
              <a:rPr dirty="0" sz="1200" spc="3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32237" y="4675632"/>
            <a:ext cx="337820" cy="43116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00"/>
              </a:spcBef>
            </a:pPr>
            <a:r>
              <a:rPr dirty="0" sz="1200" spc="65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dirty="0" sz="850" spc="50" b="1">
                <a:latin typeface="Arial"/>
                <a:cs typeface="Arial"/>
              </a:rPr>
              <a:t>Alter</a:t>
            </a:r>
            <a:endParaRPr sz="8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42549" y="1427552"/>
            <a:ext cx="151765" cy="1955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100" spc="114" b="1"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121035" y="1866010"/>
            <a:ext cx="2760980" cy="636270"/>
          </a:xfrm>
          <a:custGeom>
            <a:avLst/>
            <a:gdLst/>
            <a:ahLst/>
            <a:cxnLst/>
            <a:rect l="l" t="t" r="r" b="b"/>
            <a:pathLst>
              <a:path w="2760979" h="636269">
                <a:moveTo>
                  <a:pt x="0" y="0"/>
                </a:moveTo>
                <a:lnTo>
                  <a:pt x="0" y="636269"/>
                </a:lnTo>
                <a:lnTo>
                  <a:pt x="2760726" y="636269"/>
                </a:lnTo>
                <a:lnTo>
                  <a:pt x="27607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120260" y="1865248"/>
            <a:ext cx="2761615" cy="637540"/>
          </a:xfrm>
          <a:custGeom>
            <a:avLst/>
            <a:gdLst/>
            <a:ahLst/>
            <a:cxnLst/>
            <a:rect l="l" t="t" r="r" b="b"/>
            <a:pathLst>
              <a:path w="2761615" h="637539">
                <a:moveTo>
                  <a:pt x="2761488" y="637032"/>
                </a:moveTo>
                <a:lnTo>
                  <a:pt x="2761488" y="0"/>
                </a:lnTo>
                <a:lnTo>
                  <a:pt x="0" y="0"/>
                </a:lnTo>
                <a:lnTo>
                  <a:pt x="0" y="637032"/>
                </a:lnTo>
                <a:lnTo>
                  <a:pt x="2761488" y="63703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35896" y="1986421"/>
            <a:ext cx="74295" cy="70485"/>
          </a:xfrm>
          <a:custGeom>
            <a:avLst/>
            <a:gdLst/>
            <a:ahLst/>
            <a:cxnLst/>
            <a:rect l="l" t="t" r="r" b="b"/>
            <a:pathLst>
              <a:path w="74295" h="70485">
                <a:moveTo>
                  <a:pt x="73922" y="0"/>
                </a:moveTo>
                <a:lnTo>
                  <a:pt x="0" y="0"/>
                </a:lnTo>
                <a:lnTo>
                  <a:pt x="0" y="70108"/>
                </a:lnTo>
                <a:lnTo>
                  <a:pt x="73922" y="70108"/>
                </a:lnTo>
                <a:lnTo>
                  <a:pt x="739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435896" y="1986422"/>
            <a:ext cx="74295" cy="70485"/>
          </a:xfrm>
          <a:custGeom>
            <a:avLst/>
            <a:gdLst/>
            <a:ahLst/>
            <a:cxnLst/>
            <a:rect l="l" t="t" r="r" b="b"/>
            <a:pathLst>
              <a:path w="74295" h="70485">
                <a:moveTo>
                  <a:pt x="73922" y="0"/>
                </a:moveTo>
                <a:lnTo>
                  <a:pt x="0" y="0"/>
                </a:lnTo>
                <a:lnTo>
                  <a:pt x="0" y="70108"/>
                </a:lnTo>
                <a:lnTo>
                  <a:pt x="73922" y="70108"/>
                </a:lnTo>
                <a:lnTo>
                  <a:pt x="73922" y="0"/>
                </a:lnTo>
                <a:close/>
              </a:path>
            </a:pathLst>
          </a:custGeom>
          <a:ln w="103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4552321" y="1910103"/>
            <a:ext cx="206756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000" spc="35">
                <a:latin typeface="Arial"/>
                <a:cs typeface="Arial"/>
              </a:rPr>
              <a:t>Ausgeprägtes </a:t>
            </a:r>
            <a:r>
              <a:rPr dirty="0" sz="1000" spc="25">
                <a:latin typeface="Arial"/>
                <a:cs typeface="Arial"/>
              </a:rPr>
              <a:t>Untergewicht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(&lt;P3)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435896" y="2299607"/>
            <a:ext cx="74295" cy="71120"/>
          </a:xfrm>
          <a:custGeom>
            <a:avLst/>
            <a:gdLst/>
            <a:ahLst/>
            <a:cxnLst/>
            <a:rect l="l" t="t" r="r" b="b"/>
            <a:pathLst>
              <a:path w="74295" h="71119">
                <a:moveTo>
                  <a:pt x="73922" y="0"/>
                </a:moveTo>
                <a:lnTo>
                  <a:pt x="0" y="0"/>
                </a:lnTo>
                <a:lnTo>
                  <a:pt x="0" y="70867"/>
                </a:lnTo>
                <a:lnTo>
                  <a:pt x="73922" y="70867"/>
                </a:lnTo>
                <a:lnTo>
                  <a:pt x="73922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435896" y="2299607"/>
            <a:ext cx="74295" cy="71120"/>
          </a:xfrm>
          <a:custGeom>
            <a:avLst/>
            <a:gdLst/>
            <a:ahLst/>
            <a:cxnLst/>
            <a:rect l="l" t="t" r="r" b="b"/>
            <a:pathLst>
              <a:path w="74295" h="71119">
                <a:moveTo>
                  <a:pt x="73922" y="0"/>
                </a:moveTo>
                <a:lnTo>
                  <a:pt x="0" y="0"/>
                </a:lnTo>
                <a:lnTo>
                  <a:pt x="0" y="70867"/>
                </a:lnTo>
                <a:lnTo>
                  <a:pt x="73922" y="70867"/>
                </a:lnTo>
                <a:lnTo>
                  <a:pt x="73922" y="0"/>
                </a:lnTo>
                <a:close/>
              </a:path>
            </a:pathLst>
          </a:custGeom>
          <a:ln w="103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4552321" y="2223285"/>
            <a:ext cx="147256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000" spc="25">
                <a:latin typeface="Arial"/>
                <a:cs typeface="Arial"/>
              </a:rPr>
              <a:t>Untergewicht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35">
                <a:latin typeface="Arial"/>
                <a:cs typeface="Arial"/>
              </a:rPr>
              <a:t>(&gt;P3-P10)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37743" y="1390522"/>
            <a:ext cx="6292215" cy="3952875"/>
          </a:xfrm>
          <a:custGeom>
            <a:avLst/>
            <a:gdLst/>
            <a:ahLst/>
            <a:cxnLst/>
            <a:rect l="l" t="t" r="r" b="b"/>
            <a:pathLst>
              <a:path w="6292215" h="3952875">
                <a:moveTo>
                  <a:pt x="6291834" y="3952494"/>
                </a:moveTo>
                <a:lnTo>
                  <a:pt x="6291834" y="0"/>
                </a:lnTo>
                <a:lnTo>
                  <a:pt x="0" y="0"/>
                </a:lnTo>
                <a:lnTo>
                  <a:pt x="0" y="3952494"/>
                </a:lnTo>
                <a:lnTo>
                  <a:pt x="6291834" y="39524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230511" y="5325745"/>
            <a:ext cx="6304915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6435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Diagramm: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Prävalenz von Unterernährung bei Jungen im Alter von 14-17 Jahren (Perzentile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nach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Kromeyer- 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Hauschild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et al.</a:t>
            </a:r>
            <a:r>
              <a:rPr dirty="0" sz="1000" spc="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2001)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89313" y="6372776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48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85"/>
              <a:t> </a:t>
            </a:r>
            <a:r>
              <a:rPr dirty="0" sz="1800" spc="-5"/>
              <a:t>HUNGER?</a:t>
            </a:r>
            <a:endParaRPr sz="1800"/>
          </a:p>
          <a:p>
            <a:pPr marL="316865">
              <a:lnSpc>
                <a:spcPct val="100000"/>
              </a:lnSpc>
            </a:pPr>
            <a:r>
              <a:rPr dirty="0" sz="1600">
                <a:solidFill>
                  <a:srgbClr val="2E3D89"/>
                </a:solidFill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r>
              <a:rPr dirty="0" sz="1800" spc="-7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517" y="1248028"/>
            <a:ext cx="6362065" cy="3995420"/>
          </a:xfrm>
          <a:custGeom>
            <a:avLst/>
            <a:gdLst/>
            <a:ahLst/>
            <a:cxnLst/>
            <a:rect l="l" t="t" r="r" b="b"/>
            <a:pathLst>
              <a:path w="6362065" h="3995420">
                <a:moveTo>
                  <a:pt x="0" y="0"/>
                </a:moveTo>
                <a:lnTo>
                  <a:pt x="0" y="3995166"/>
                </a:lnTo>
                <a:lnTo>
                  <a:pt x="6361938" y="3995166"/>
                </a:lnTo>
                <a:lnTo>
                  <a:pt x="63619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7755" y="1247266"/>
            <a:ext cx="6362700" cy="3996054"/>
          </a:xfrm>
          <a:custGeom>
            <a:avLst/>
            <a:gdLst/>
            <a:ahLst/>
            <a:cxnLst/>
            <a:rect l="l" t="t" r="r" b="b"/>
            <a:pathLst>
              <a:path w="6362700" h="3996054">
                <a:moveTo>
                  <a:pt x="6362700" y="3995928"/>
                </a:moveTo>
                <a:lnTo>
                  <a:pt x="6362700" y="0"/>
                </a:lnTo>
                <a:lnTo>
                  <a:pt x="0" y="0"/>
                </a:lnTo>
                <a:lnTo>
                  <a:pt x="0" y="3995928"/>
                </a:lnTo>
                <a:lnTo>
                  <a:pt x="6362700" y="39959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1061" y="1726564"/>
            <a:ext cx="5307330" cy="2861310"/>
          </a:xfrm>
          <a:custGeom>
            <a:avLst/>
            <a:gdLst/>
            <a:ahLst/>
            <a:cxnLst/>
            <a:rect l="l" t="t" r="r" b="b"/>
            <a:pathLst>
              <a:path w="5307330" h="2861310">
                <a:moveTo>
                  <a:pt x="0" y="0"/>
                </a:moveTo>
                <a:lnTo>
                  <a:pt x="0" y="2861310"/>
                </a:lnTo>
                <a:lnTo>
                  <a:pt x="5307330" y="2861310"/>
                </a:lnTo>
                <a:lnTo>
                  <a:pt x="5307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4363" y="410781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98325" y="410781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 h="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3717" y="410781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 h="0">
                <a:moveTo>
                  <a:pt x="0" y="0"/>
                </a:moveTo>
                <a:lnTo>
                  <a:pt x="4472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7679" y="410781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 h="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23071" y="410781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 h="0">
                <a:moveTo>
                  <a:pt x="0" y="0"/>
                </a:moveTo>
                <a:lnTo>
                  <a:pt x="447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81061" y="4107815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4" h="0">
                <a:moveTo>
                  <a:pt x="0" y="0"/>
                </a:moveTo>
                <a:lnTo>
                  <a:pt x="5326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64363" y="363766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 h="0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98325" y="3637660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 h="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23071" y="3637660"/>
            <a:ext cx="2877820" cy="0"/>
          </a:xfrm>
          <a:custGeom>
            <a:avLst/>
            <a:gdLst/>
            <a:ahLst/>
            <a:cxnLst/>
            <a:rect l="l" t="t" r="r" b="b"/>
            <a:pathLst>
              <a:path w="2877820" h="0">
                <a:moveTo>
                  <a:pt x="0" y="0"/>
                </a:moveTo>
                <a:lnTo>
                  <a:pt x="28773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81061" y="3637660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4" h="0">
                <a:moveTo>
                  <a:pt x="0" y="0"/>
                </a:moveTo>
                <a:lnTo>
                  <a:pt x="5326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54991" y="3157601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98325" y="3157601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 h="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81061" y="3157601"/>
            <a:ext cx="3719829" cy="0"/>
          </a:xfrm>
          <a:custGeom>
            <a:avLst/>
            <a:gdLst/>
            <a:ahLst/>
            <a:cxnLst/>
            <a:rect l="l" t="t" r="r" b="b"/>
            <a:pathLst>
              <a:path w="3719829" h="0">
                <a:moveTo>
                  <a:pt x="0" y="0"/>
                </a:moveTo>
                <a:lnTo>
                  <a:pt x="37193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54991" y="267677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81061" y="267677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 h="0">
                <a:moveTo>
                  <a:pt x="0" y="0"/>
                </a:moveTo>
                <a:lnTo>
                  <a:pt x="4465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81061" y="220662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56443" y="2206625"/>
            <a:ext cx="2632075" cy="0"/>
          </a:xfrm>
          <a:custGeom>
            <a:avLst/>
            <a:gdLst/>
            <a:ahLst/>
            <a:cxnLst/>
            <a:rect l="l" t="t" r="r" b="b"/>
            <a:pathLst>
              <a:path w="2632075" h="0">
                <a:moveTo>
                  <a:pt x="0" y="0"/>
                </a:moveTo>
                <a:lnTo>
                  <a:pt x="26319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81061" y="1726564"/>
            <a:ext cx="5307330" cy="0"/>
          </a:xfrm>
          <a:custGeom>
            <a:avLst/>
            <a:gdLst/>
            <a:ahLst/>
            <a:cxnLst/>
            <a:rect l="l" t="t" r="r" b="b"/>
            <a:pathLst>
              <a:path w="5307330" h="0">
                <a:moveTo>
                  <a:pt x="0" y="0"/>
                </a:moveTo>
                <a:lnTo>
                  <a:pt x="53073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81106" y="1724077"/>
            <a:ext cx="5307965" cy="0"/>
          </a:xfrm>
          <a:custGeom>
            <a:avLst/>
            <a:gdLst/>
            <a:ahLst/>
            <a:cxnLst/>
            <a:rect l="l" t="t" r="r" b="b"/>
            <a:pathLst>
              <a:path w="5307965" h="0">
                <a:moveTo>
                  <a:pt x="0" y="0"/>
                </a:moveTo>
                <a:lnTo>
                  <a:pt x="5307412" y="0"/>
                </a:lnTo>
              </a:path>
            </a:pathLst>
          </a:custGeom>
          <a:ln w="497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81106" y="1726563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90" h="5080">
                <a:moveTo>
                  <a:pt x="0" y="0"/>
                </a:moveTo>
                <a:lnTo>
                  <a:pt x="21291" y="0"/>
                </a:lnTo>
                <a:lnTo>
                  <a:pt x="21291" y="4973"/>
                </a:lnTo>
                <a:lnTo>
                  <a:pt x="0" y="4973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56443" y="1729120"/>
            <a:ext cx="2632075" cy="0"/>
          </a:xfrm>
          <a:custGeom>
            <a:avLst/>
            <a:gdLst/>
            <a:ahLst/>
            <a:cxnLst/>
            <a:rect l="l" t="t" r="r" b="b"/>
            <a:pathLst>
              <a:path w="2632075" h="0">
                <a:moveTo>
                  <a:pt x="0" y="0"/>
                </a:moveTo>
                <a:lnTo>
                  <a:pt x="2632074" y="0"/>
                </a:lnTo>
              </a:path>
            </a:pathLst>
          </a:custGeom>
          <a:ln w="511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81134" y="1726563"/>
            <a:ext cx="5307965" cy="2861310"/>
          </a:xfrm>
          <a:custGeom>
            <a:avLst/>
            <a:gdLst/>
            <a:ahLst/>
            <a:cxnLst/>
            <a:rect l="l" t="t" r="r" b="b"/>
            <a:pathLst>
              <a:path w="5307965" h="2861310">
                <a:moveTo>
                  <a:pt x="5307412" y="0"/>
                </a:moveTo>
                <a:lnTo>
                  <a:pt x="5307412" y="2861311"/>
                </a:lnTo>
                <a:lnTo>
                  <a:pt x="0" y="2861311"/>
                </a:lnTo>
                <a:lnTo>
                  <a:pt x="0" y="0"/>
                </a:lnTo>
              </a:path>
            </a:pathLst>
          </a:custGeom>
          <a:ln w="10321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0365" y="3637660"/>
            <a:ext cx="309880" cy="950594"/>
          </a:xfrm>
          <a:custGeom>
            <a:avLst/>
            <a:gdLst/>
            <a:ahLst/>
            <a:cxnLst/>
            <a:rect l="l" t="t" r="r" b="b"/>
            <a:pathLst>
              <a:path w="309880" h="950595">
                <a:moveTo>
                  <a:pt x="0" y="0"/>
                </a:moveTo>
                <a:lnTo>
                  <a:pt x="0" y="950213"/>
                </a:lnTo>
                <a:lnTo>
                  <a:pt x="309372" y="950213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70411" y="3637672"/>
            <a:ext cx="309880" cy="950594"/>
          </a:xfrm>
          <a:custGeom>
            <a:avLst/>
            <a:gdLst/>
            <a:ahLst/>
            <a:cxnLst/>
            <a:rect l="l" t="t" r="r" b="b"/>
            <a:pathLst>
              <a:path w="309880" h="950595">
                <a:moveTo>
                  <a:pt x="0" y="0"/>
                </a:moveTo>
                <a:lnTo>
                  <a:pt x="309379" y="0"/>
                </a:lnTo>
                <a:lnTo>
                  <a:pt x="309379" y="950221"/>
                </a:lnTo>
                <a:lnTo>
                  <a:pt x="0" y="950221"/>
                </a:lnTo>
                <a:lnTo>
                  <a:pt x="0" y="0"/>
                </a:lnTo>
                <a:close/>
              </a:path>
            </a:pathLst>
          </a:custGeom>
          <a:ln w="106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25735" y="3872357"/>
            <a:ext cx="308610" cy="715645"/>
          </a:xfrm>
          <a:custGeom>
            <a:avLst/>
            <a:gdLst/>
            <a:ahLst/>
            <a:cxnLst/>
            <a:rect l="l" t="t" r="r" b="b"/>
            <a:pathLst>
              <a:path w="308610" h="715645">
                <a:moveTo>
                  <a:pt x="0" y="0"/>
                </a:moveTo>
                <a:lnTo>
                  <a:pt x="0" y="715518"/>
                </a:lnTo>
                <a:lnTo>
                  <a:pt x="308610" y="715518"/>
                </a:lnTo>
                <a:lnTo>
                  <a:pt x="3086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25804" y="3872364"/>
            <a:ext cx="308610" cy="715645"/>
          </a:xfrm>
          <a:custGeom>
            <a:avLst/>
            <a:gdLst/>
            <a:ahLst/>
            <a:cxnLst/>
            <a:rect l="l" t="t" r="r" b="b"/>
            <a:pathLst>
              <a:path w="308610" h="715645">
                <a:moveTo>
                  <a:pt x="0" y="0"/>
                </a:moveTo>
                <a:lnTo>
                  <a:pt x="308614" y="0"/>
                </a:lnTo>
                <a:lnTo>
                  <a:pt x="308614" y="715517"/>
                </a:lnTo>
                <a:lnTo>
                  <a:pt x="0" y="715517"/>
                </a:lnTo>
                <a:lnTo>
                  <a:pt x="0" y="0"/>
                </a:lnTo>
                <a:close/>
              </a:path>
            </a:pathLst>
          </a:custGeom>
          <a:ln w="105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91011" y="3872357"/>
            <a:ext cx="309880" cy="715645"/>
          </a:xfrm>
          <a:custGeom>
            <a:avLst/>
            <a:gdLst/>
            <a:ahLst/>
            <a:cxnLst/>
            <a:rect l="l" t="t" r="r" b="b"/>
            <a:pathLst>
              <a:path w="309879" h="715645">
                <a:moveTo>
                  <a:pt x="0" y="0"/>
                </a:moveTo>
                <a:lnTo>
                  <a:pt x="0" y="715518"/>
                </a:lnTo>
                <a:lnTo>
                  <a:pt x="309372" y="715518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91091" y="3872364"/>
            <a:ext cx="309880" cy="715645"/>
          </a:xfrm>
          <a:custGeom>
            <a:avLst/>
            <a:gdLst/>
            <a:ahLst/>
            <a:cxnLst/>
            <a:rect l="l" t="t" r="r" b="b"/>
            <a:pathLst>
              <a:path w="309879" h="715645">
                <a:moveTo>
                  <a:pt x="0" y="0"/>
                </a:moveTo>
                <a:lnTo>
                  <a:pt x="309379" y="0"/>
                </a:lnTo>
                <a:lnTo>
                  <a:pt x="309379" y="715517"/>
                </a:lnTo>
                <a:lnTo>
                  <a:pt x="0" y="715517"/>
                </a:lnTo>
                <a:lnTo>
                  <a:pt x="0" y="0"/>
                </a:lnTo>
                <a:close/>
              </a:path>
            </a:pathLst>
          </a:custGeom>
          <a:ln w="105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46381" y="2206625"/>
            <a:ext cx="308610" cy="2381250"/>
          </a:xfrm>
          <a:custGeom>
            <a:avLst/>
            <a:gdLst/>
            <a:ahLst/>
            <a:cxnLst/>
            <a:rect l="l" t="t" r="r" b="b"/>
            <a:pathLst>
              <a:path w="308610" h="2381250">
                <a:moveTo>
                  <a:pt x="0" y="0"/>
                </a:moveTo>
                <a:lnTo>
                  <a:pt x="0" y="2381249"/>
                </a:lnTo>
                <a:lnTo>
                  <a:pt x="308609" y="2381249"/>
                </a:lnTo>
                <a:lnTo>
                  <a:pt x="308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46483" y="2206625"/>
            <a:ext cx="308610" cy="2381885"/>
          </a:xfrm>
          <a:custGeom>
            <a:avLst/>
            <a:gdLst/>
            <a:ahLst/>
            <a:cxnLst/>
            <a:rect l="l" t="t" r="r" b="b"/>
            <a:pathLst>
              <a:path w="308610" h="2381885">
                <a:moveTo>
                  <a:pt x="0" y="0"/>
                </a:moveTo>
                <a:lnTo>
                  <a:pt x="308614" y="0"/>
                </a:lnTo>
                <a:lnTo>
                  <a:pt x="308614" y="2381256"/>
                </a:lnTo>
                <a:lnTo>
                  <a:pt x="0" y="2381256"/>
                </a:lnTo>
                <a:lnTo>
                  <a:pt x="0" y="0"/>
                </a:lnTo>
                <a:close/>
              </a:path>
            </a:pathLst>
          </a:custGeom>
          <a:ln w="106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13699" y="3535553"/>
            <a:ext cx="309880" cy="1052830"/>
          </a:xfrm>
          <a:custGeom>
            <a:avLst/>
            <a:gdLst/>
            <a:ahLst/>
            <a:cxnLst/>
            <a:rect l="l" t="t" r="r" b="b"/>
            <a:pathLst>
              <a:path w="309880" h="1052829">
                <a:moveTo>
                  <a:pt x="0" y="0"/>
                </a:moveTo>
                <a:lnTo>
                  <a:pt x="0" y="1052322"/>
                </a:lnTo>
                <a:lnTo>
                  <a:pt x="309371" y="1052322"/>
                </a:lnTo>
                <a:lnTo>
                  <a:pt x="3093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813738" y="3535555"/>
            <a:ext cx="309880" cy="1052830"/>
          </a:xfrm>
          <a:custGeom>
            <a:avLst/>
            <a:gdLst/>
            <a:ahLst/>
            <a:cxnLst/>
            <a:rect l="l" t="t" r="r" b="b"/>
            <a:pathLst>
              <a:path w="309880" h="1052829">
                <a:moveTo>
                  <a:pt x="0" y="0"/>
                </a:moveTo>
                <a:lnTo>
                  <a:pt x="309379" y="0"/>
                </a:lnTo>
                <a:lnTo>
                  <a:pt x="309379" y="1052326"/>
                </a:lnTo>
                <a:lnTo>
                  <a:pt x="0" y="1052326"/>
                </a:lnTo>
                <a:lnTo>
                  <a:pt x="0" y="0"/>
                </a:lnTo>
                <a:close/>
              </a:path>
            </a:pathLst>
          </a:custGeom>
          <a:ln w="106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79737" y="3749675"/>
            <a:ext cx="298450" cy="838200"/>
          </a:xfrm>
          <a:custGeom>
            <a:avLst/>
            <a:gdLst/>
            <a:ahLst/>
            <a:cxnLst/>
            <a:rect l="l" t="t" r="r" b="b"/>
            <a:pathLst>
              <a:path w="298450" h="838200">
                <a:moveTo>
                  <a:pt x="0" y="0"/>
                </a:moveTo>
                <a:lnTo>
                  <a:pt x="0" y="838200"/>
                </a:lnTo>
                <a:lnTo>
                  <a:pt x="297941" y="838200"/>
                </a:lnTo>
                <a:lnTo>
                  <a:pt x="297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879791" y="3749677"/>
            <a:ext cx="298450" cy="838200"/>
          </a:xfrm>
          <a:custGeom>
            <a:avLst/>
            <a:gdLst/>
            <a:ahLst/>
            <a:cxnLst/>
            <a:rect l="l" t="t" r="r" b="b"/>
            <a:pathLst>
              <a:path w="298450" h="838200">
                <a:moveTo>
                  <a:pt x="0" y="0"/>
                </a:moveTo>
                <a:lnTo>
                  <a:pt x="297940" y="0"/>
                </a:lnTo>
                <a:lnTo>
                  <a:pt x="297940" y="838204"/>
                </a:lnTo>
                <a:lnTo>
                  <a:pt x="0" y="838204"/>
                </a:lnTo>
                <a:lnTo>
                  <a:pt x="0" y="0"/>
                </a:lnTo>
                <a:close/>
              </a:path>
            </a:pathLst>
          </a:custGeom>
          <a:ln w="10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34345" y="3729863"/>
            <a:ext cx="309880" cy="858519"/>
          </a:xfrm>
          <a:custGeom>
            <a:avLst/>
            <a:gdLst/>
            <a:ahLst/>
            <a:cxnLst/>
            <a:rect l="l" t="t" r="r" b="b"/>
            <a:pathLst>
              <a:path w="309879" h="858520">
                <a:moveTo>
                  <a:pt x="0" y="0"/>
                </a:moveTo>
                <a:lnTo>
                  <a:pt x="0" y="858012"/>
                </a:lnTo>
                <a:lnTo>
                  <a:pt x="309372" y="858012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34418" y="3729865"/>
            <a:ext cx="309880" cy="858519"/>
          </a:xfrm>
          <a:custGeom>
            <a:avLst/>
            <a:gdLst/>
            <a:ahLst/>
            <a:cxnLst/>
            <a:rect l="l" t="t" r="r" b="b"/>
            <a:pathLst>
              <a:path w="309879" h="858520">
                <a:moveTo>
                  <a:pt x="0" y="0"/>
                </a:moveTo>
                <a:lnTo>
                  <a:pt x="309379" y="0"/>
                </a:lnTo>
                <a:lnTo>
                  <a:pt x="309379" y="858016"/>
                </a:lnTo>
                <a:lnTo>
                  <a:pt x="0" y="858016"/>
                </a:lnTo>
                <a:lnTo>
                  <a:pt x="0" y="0"/>
                </a:lnTo>
                <a:close/>
              </a:path>
            </a:pathLst>
          </a:custGeom>
          <a:ln w="10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00383" y="2850514"/>
            <a:ext cx="298450" cy="1737360"/>
          </a:xfrm>
          <a:custGeom>
            <a:avLst/>
            <a:gdLst/>
            <a:ahLst/>
            <a:cxnLst/>
            <a:rect l="l" t="t" r="r" b="b"/>
            <a:pathLst>
              <a:path w="298450" h="1737360">
                <a:moveTo>
                  <a:pt x="0" y="0"/>
                </a:moveTo>
                <a:lnTo>
                  <a:pt x="0" y="1737360"/>
                </a:lnTo>
                <a:lnTo>
                  <a:pt x="297941" y="1737360"/>
                </a:lnTo>
                <a:lnTo>
                  <a:pt x="297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000471" y="2850520"/>
            <a:ext cx="298450" cy="1737360"/>
          </a:xfrm>
          <a:custGeom>
            <a:avLst/>
            <a:gdLst/>
            <a:ahLst/>
            <a:cxnLst/>
            <a:rect l="l" t="t" r="r" b="b"/>
            <a:pathLst>
              <a:path w="298450" h="1737360">
                <a:moveTo>
                  <a:pt x="0" y="0"/>
                </a:moveTo>
                <a:lnTo>
                  <a:pt x="297940" y="0"/>
                </a:lnTo>
                <a:lnTo>
                  <a:pt x="297940" y="1737361"/>
                </a:lnTo>
                <a:lnTo>
                  <a:pt x="0" y="1737361"/>
                </a:lnTo>
                <a:lnTo>
                  <a:pt x="0" y="0"/>
                </a:lnTo>
                <a:close/>
              </a:path>
            </a:pathLst>
          </a:custGeom>
          <a:ln w="10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54991" y="3494404"/>
            <a:ext cx="309880" cy="1093470"/>
          </a:xfrm>
          <a:custGeom>
            <a:avLst/>
            <a:gdLst/>
            <a:ahLst/>
            <a:cxnLst/>
            <a:rect l="l" t="t" r="r" b="b"/>
            <a:pathLst>
              <a:path w="309879" h="1093470">
                <a:moveTo>
                  <a:pt x="0" y="0"/>
                </a:moveTo>
                <a:lnTo>
                  <a:pt x="0" y="1093470"/>
                </a:lnTo>
                <a:lnTo>
                  <a:pt x="309372" y="1093470"/>
                </a:lnTo>
                <a:lnTo>
                  <a:pt x="3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55098" y="3494414"/>
            <a:ext cx="309880" cy="1093470"/>
          </a:xfrm>
          <a:custGeom>
            <a:avLst/>
            <a:gdLst/>
            <a:ahLst/>
            <a:cxnLst/>
            <a:rect l="l" t="t" r="r" b="b"/>
            <a:pathLst>
              <a:path w="309879" h="1093470">
                <a:moveTo>
                  <a:pt x="0" y="0"/>
                </a:moveTo>
                <a:lnTo>
                  <a:pt x="309379" y="0"/>
                </a:lnTo>
                <a:lnTo>
                  <a:pt x="309379" y="1093467"/>
                </a:lnTo>
                <a:lnTo>
                  <a:pt x="0" y="1093467"/>
                </a:lnTo>
                <a:lnTo>
                  <a:pt x="0" y="0"/>
                </a:lnTo>
                <a:close/>
              </a:path>
            </a:pathLst>
          </a:custGeom>
          <a:ln w="106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81106" y="1726563"/>
            <a:ext cx="0" cy="2861310"/>
          </a:xfrm>
          <a:custGeom>
            <a:avLst/>
            <a:gdLst/>
            <a:ahLst/>
            <a:cxnLst/>
            <a:rect l="l" t="t" r="r" b="b"/>
            <a:pathLst>
              <a:path w="0" h="2861310">
                <a:moveTo>
                  <a:pt x="0" y="0"/>
                </a:moveTo>
                <a:lnTo>
                  <a:pt x="0" y="2861311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27763" y="458786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27763" y="410780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27763" y="3637646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27763" y="315758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27763" y="267675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27763" y="220660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27763" y="172653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 h="0">
                <a:moveTo>
                  <a:pt x="0" y="0"/>
                </a:moveTo>
                <a:lnTo>
                  <a:pt x="5334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81106" y="4587840"/>
            <a:ext cx="5307965" cy="0"/>
          </a:xfrm>
          <a:custGeom>
            <a:avLst/>
            <a:gdLst/>
            <a:ahLst/>
            <a:cxnLst/>
            <a:rect l="l" t="t" r="r" b="b"/>
            <a:pathLst>
              <a:path w="5307965" h="0">
                <a:moveTo>
                  <a:pt x="0" y="0"/>
                </a:moveTo>
                <a:lnTo>
                  <a:pt x="5307412" y="0"/>
                </a:lnTo>
              </a:path>
            </a:pathLst>
          </a:custGeom>
          <a:ln w="306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81106" y="4587840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52"/>
                </a:moveTo>
                <a:lnTo>
                  <a:pt x="0" y="0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346399" y="4587840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52"/>
                </a:moveTo>
                <a:lnTo>
                  <a:pt x="0" y="0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401797" y="4587840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52"/>
                </a:moveTo>
                <a:lnTo>
                  <a:pt x="0" y="0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467090" y="4587840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52"/>
                </a:moveTo>
                <a:lnTo>
                  <a:pt x="0" y="0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22488" y="4587840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52"/>
                </a:moveTo>
                <a:lnTo>
                  <a:pt x="0" y="0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588546" y="4587840"/>
            <a:ext cx="0" cy="51435"/>
          </a:xfrm>
          <a:custGeom>
            <a:avLst/>
            <a:gdLst/>
            <a:ahLst/>
            <a:cxnLst/>
            <a:rect l="l" t="t" r="r" b="b"/>
            <a:pathLst>
              <a:path w="0" h="51435">
                <a:moveTo>
                  <a:pt x="0" y="51052"/>
                </a:moveTo>
                <a:lnTo>
                  <a:pt x="0" y="0"/>
                </a:lnTo>
              </a:path>
            </a:pathLst>
          </a:custGeom>
          <a:ln w="31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611763" y="4313361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76953" y="3363176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32393" y="3597819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97638" y="3597819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99764" y="1932092"/>
            <a:ext cx="20510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60"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45744" y="3260325"/>
            <a:ext cx="25209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60">
                <a:latin typeface="Arial"/>
                <a:cs typeface="Arial"/>
              </a:rPr>
              <a:t>4</a:t>
            </a:r>
            <a:r>
              <a:rPr dirty="0" sz="1250" spc="-15">
                <a:latin typeface="Arial"/>
                <a:cs typeface="Arial"/>
              </a:rPr>
              <a:t>,</a:t>
            </a:r>
            <a:r>
              <a:rPr dirty="0" sz="1250" spc="95"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11836" y="3475183"/>
            <a:ext cx="25209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60">
                <a:latin typeface="Arial"/>
                <a:cs typeface="Arial"/>
              </a:rPr>
              <a:t>3</a:t>
            </a:r>
            <a:r>
              <a:rPr dirty="0" sz="1250" spc="-15">
                <a:latin typeface="Arial"/>
                <a:cs typeface="Arial"/>
              </a:rPr>
              <a:t>,</a:t>
            </a:r>
            <a:r>
              <a:rPr dirty="0" sz="1250" spc="95"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67277" y="3454580"/>
            <a:ext cx="251460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50">
                <a:latin typeface="Arial"/>
                <a:cs typeface="Arial"/>
              </a:rPr>
              <a:t>3</a:t>
            </a:r>
            <a:r>
              <a:rPr dirty="0" sz="1250" spc="-15">
                <a:latin typeface="Arial"/>
                <a:cs typeface="Arial"/>
              </a:rPr>
              <a:t>,</a:t>
            </a:r>
            <a:r>
              <a:rPr dirty="0" sz="1250" spc="95">
                <a:latin typeface="Arial"/>
                <a:cs typeface="Arial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032467" y="2576014"/>
            <a:ext cx="25209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60">
                <a:latin typeface="Arial"/>
                <a:cs typeface="Arial"/>
              </a:rPr>
              <a:t>7</a:t>
            </a:r>
            <a:r>
              <a:rPr dirty="0" sz="1250" spc="-15">
                <a:latin typeface="Arial"/>
                <a:cs typeface="Arial"/>
              </a:rPr>
              <a:t>,</a:t>
            </a:r>
            <a:r>
              <a:rPr dirty="0" sz="1250" spc="95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87907" y="3219936"/>
            <a:ext cx="252095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60">
                <a:latin typeface="Arial"/>
                <a:cs typeface="Arial"/>
              </a:rPr>
              <a:t>4</a:t>
            </a:r>
            <a:r>
              <a:rPr dirty="0" sz="1250" spc="-15">
                <a:latin typeface="Arial"/>
                <a:cs typeface="Arial"/>
              </a:rPr>
              <a:t>,</a:t>
            </a:r>
            <a:r>
              <a:rPr dirty="0" sz="1250" spc="95">
                <a:latin typeface="Arial"/>
                <a:cs typeface="Arial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47212" y="3986495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47212" y="3516389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47212" y="3035491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47212" y="2555411"/>
            <a:ext cx="11366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95">
                <a:latin typeface="Arial"/>
                <a:cs typeface="Arial"/>
              </a:rPr>
              <a:t>8</a:t>
            </a:r>
            <a:endParaRPr sz="12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51165" y="2085306"/>
            <a:ext cx="20510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60"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18462" y="4701219"/>
            <a:ext cx="20510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55">
                <a:latin typeface="Arial"/>
                <a:cs typeface="Arial"/>
              </a:rPr>
              <a:t>14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772928" y="4701219"/>
            <a:ext cx="20510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55">
                <a:latin typeface="Arial"/>
                <a:cs typeface="Arial"/>
              </a:rPr>
              <a:t>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38768" y="4701219"/>
            <a:ext cx="20510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55">
                <a:latin typeface="Arial"/>
                <a:cs typeface="Arial"/>
              </a:rPr>
              <a:t>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03886" y="4701219"/>
            <a:ext cx="205104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55">
                <a:latin typeface="Arial"/>
                <a:cs typeface="Arial"/>
              </a:rPr>
              <a:t>17</a:t>
            </a:r>
            <a:endParaRPr sz="12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67159" y="4701219"/>
            <a:ext cx="607060" cy="221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250" spc="30">
                <a:latin typeface="Arial"/>
                <a:cs typeface="Arial"/>
              </a:rPr>
              <a:t>G</a:t>
            </a:r>
            <a:r>
              <a:rPr dirty="0" sz="1250" spc="50">
                <a:latin typeface="Arial"/>
                <a:cs typeface="Arial"/>
              </a:rPr>
              <a:t>esa</a:t>
            </a:r>
            <a:r>
              <a:rPr dirty="0" sz="1250" spc="40">
                <a:latin typeface="Arial"/>
                <a:cs typeface="Arial"/>
              </a:rPr>
              <a:t>m</a:t>
            </a:r>
            <a:r>
              <a:rPr dirty="0" sz="1250" spc="45"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40513" y="4422753"/>
            <a:ext cx="391795" cy="5060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480"/>
              </a:spcBef>
            </a:pPr>
            <a:r>
              <a:rPr dirty="0" sz="1250" spc="95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dirty="0" sz="1250" spc="10" b="1">
                <a:latin typeface="Arial"/>
                <a:cs typeface="Arial"/>
              </a:rPr>
              <a:t>A</a:t>
            </a:r>
            <a:r>
              <a:rPr dirty="0" sz="1250" spc="-15" b="1">
                <a:latin typeface="Arial"/>
                <a:cs typeface="Arial"/>
              </a:rPr>
              <a:t>l</a:t>
            </a:r>
            <a:r>
              <a:rPr dirty="0" sz="1250" b="1">
                <a:latin typeface="Arial"/>
                <a:cs typeface="Arial"/>
              </a:rPr>
              <a:t>t</a:t>
            </a:r>
            <a:r>
              <a:rPr dirty="0" sz="1250" spc="60" b="1">
                <a:latin typeface="Arial"/>
                <a:cs typeface="Arial"/>
              </a:rPr>
              <a:t>e</a:t>
            </a:r>
            <a:r>
              <a:rPr dirty="0" sz="1250" spc="65" b="1">
                <a:latin typeface="Arial"/>
                <a:cs typeface="Arial"/>
              </a:rPr>
              <a:t>r</a:t>
            </a:r>
            <a:endParaRPr sz="12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12509" y="1321363"/>
            <a:ext cx="343535" cy="5060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dirty="0" sz="1250" spc="150" b="1">
                <a:latin typeface="Arial"/>
                <a:cs typeface="Arial"/>
              </a:rPr>
              <a:t>%</a:t>
            </a:r>
            <a:endParaRPr sz="125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390"/>
              </a:spcBef>
            </a:pPr>
            <a:r>
              <a:rPr dirty="0" sz="1250" spc="60">
                <a:latin typeface="Arial"/>
                <a:cs typeface="Arial"/>
              </a:rPr>
              <a:t>12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03921" y="1728088"/>
            <a:ext cx="2642235" cy="653415"/>
          </a:xfrm>
          <a:custGeom>
            <a:avLst/>
            <a:gdLst/>
            <a:ahLst/>
            <a:cxnLst/>
            <a:rect l="l" t="t" r="r" b="b"/>
            <a:pathLst>
              <a:path w="2642235" h="653414">
                <a:moveTo>
                  <a:pt x="0" y="0"/>
                </a:moveTo>
                <a:lnTo>
                  <a:pt x="0" y="653034"/>
                </a:lnTo>
                <a:lnTo>
                  <a:pt x="2641854" y="653034"/>
                </a:lnTo>
                <a:lnTo>
                  <a:pt x="26418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303159" y="1727326"/>
            <a:ext cx="2642870" cy="654050"/>
          </a:xfrm>
          <a:custGeom>
            <a:avLst/>
            <a:gdLst/>
            <a:ahLst/>
            <a:cxnLst/>
            <a:rect l="l" t="t" r="r" b="b"/>
            <a:pathLst>
              <a:path w="2642870" h="654050">
                <a:moveTo>
                  <a:pt x="2642616" y="653795"/>
                </a:moveTo>
                <a:lnTo>
                  <a:pt x="2642616" y="0"/>
                </a:lnTo>
                <a:lnTo>
                  <a:pt x="0" y="0"/>
                </a:lnTo>
                <a:lnTo>
                  <a:pt x="0" y="653795"/>
                </a:lnTo>
                <a:lnTo>
                  <a:pt x="2642616" y="65379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547027" y="1859158"/>
            <a:ext cx="74930" cy="71755"/>
          </a:xfrm>
          <a:custGeom>
            <a:avLst/>
            <a:gdLst/>
            <a:ahLst/>
            <a:cxnLst/>
            <a:rect l="l" t="t" r="r" b="b"/>
            <a:pathLst>
              <a:path w="74930" h="71755">
                <a:moveTo>
                  <a:pt x="74676" y="0"/>
                </a:moveTo>
                <a:lnTo>
                  <a:pt x="0" y="0"/>
                </a:lnTo>
                <a:lnTo>
                  <a:pt x="0" y="71622"/>
                </a:lnTo>
                <a:lnTo>
                  <a:pt x="74676" y="71622"/>
                </a:lnTo>
                <a:lnTo>
                  <a:pt x="746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547027" y="1859158"/>
            <a:ext cx="74930" cy="71755"/>
          </a:xfrm>
          <a:custGeom>
            <a:avLst/>
            <a:gdLst/>
            <a:ahLst/>
            <a:cxnLst/>
            <a:rect l="l" t="t" r="r" b="b"/>
            <a:pathLst>
              <a:path w="74930" h="71755">
                <a:moveTo>
                  <a:pt x="74676" y="0"/>
                </a:moveTo>
                <a:lnTo>
                  <a:pt x="0" y="0"/>
                </a:lnTo>
                <a:lnTo>
                  <a:pt x="0" y="71622"/>
                </a:lnTo>
                <a:lnTo>
                  <a:pt x="74676" y="71622"/>
                </a:lnTo>
                <a:lnTo>
                  <a:pt x="74676" y="0"/>
                </a:lnTo>
                <a:close/>
              </a:path>
            </a:pathLst>
          </a:custGeom>
          <a:ln w="10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1665103" y="1354516"/>
            <a:ext cx="2911475" cy="612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629410">
              <a:lnSpc>
                <a:spcPct val="100000"/>
              </a:lnSpc>
              <a:spcBef>
                <a:spcPts val="135"/>
              </a:spcBef>
            </a:pPr>
            <a:r>
              <a:rPr dirty="0" sz="1250" spc="65" b="1">
                <a:latin typeface="Arial"/>
                <a:cs typeface="Arial"/>
              </a:rPr>
              <a:t>Mädchen</a:t>
            </a:r>
            <a:r>
              <a:rPr dirty="0" sz="1250" spc="-90" b="1">
                <a:latin typeface="Arial"/>
                <a:cs typeface="Arial"/>
              </a:rPr>
              <a:t> </a:t>
            </a:r>
            <a:r>
              <a:rPr dirty="0" baseline="2645" sz="1575" spc="7" b="1">
                <a:latin typeface="Arial"/>
                <a:cs typeface="Arial"/>
              </a:rPr>
              <a:t>(n=544)</a:t>
            </a:r>
            <a:endParaRPr baseline="2645" sz="157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050" spc="15">
                <a:latin typeface="Arial"/>
                <a:cs typeface="Arial"/>
              </a:rPr>
              <a:t>Ausgeprägtes </a:t>
            </a:r>
            <a:r>
              <a:rPr dirty="0" sz="1050" spc="10">
                <a:latin typeface="Arial"/>
                <a:cs typeface="Arial"/>
              </a:rPr>
              <a:t>Untergewicht</a:t>
            </a:r>
            <a:r>
              <a:rPr dirty="0" sz="1050" spc="85">
                <a:latin typeface="Arial"/>
                <a:cs typeface="Arial"/>
              </a:rPr>
              <a:t> </a:t>
            </a:r>
            <a:r>
              <a:rPr dirty="0" sz="1050" spc="25">
                <a:latin typeface="Arial"/>
                <a:cs typeface="Arial"/>
              </a:rPr>
              <a:t>(&lt;P3)</a:t>
            </a:r>
            <a:endParaRPr sz="10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47027" y="2176143"/>
            <a:ext cx="74930" cy="71755"/>
          </a:xfrm>
          <a:custGeom>
            <a:avLst/>
            <a:gdLst/>
            <a:ahLst/>
            <a:cxnLst/>
            <a:rect l="l" t="t" r="r" b="b"/>
            <a:pathLst>
              <a:path w="74930" h="71755">
                <a:moveTo>
                  <a:pt x="74676" y="0"/>
                </a:moveTo>
                <a:lnTo>
                  <a:pt x="0" y="0"/>
                </a:lnTo>
                <a:lnTo>
                  <a:pt x="0" y="71635"/>
                </a:lnTo>
                <a:lnTo>
                  <a:pt x="74676" y="71635"/>
                </a:lnTo>
                <a:lnTo>
                  <a:pt x="74676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547027" y="2176143"/>
            <a:ext cx="74930" cy="71755"/>
          </a:xfrm>
          <a:custGeom>
            <a:avLst/>
            <a:gdLst/>
            <a:ahLst/>
            <a:cxnLst/>
            <a:rect l="l" t="t" r="r" b="b"/>
            <a:pathLst>
              <a:path w="74930" h="71755">
                <a:moveTo>
                  <a:pt x="74676" y="0"/>
                </a:moveTo>
                <a:lnTo>
                  <a:pt x="0" y="0"/>
                </a:lnTo>
                <a:lnTo>
                  <a:pt x="0" y="71635"/>
                </a:lnTo>
                <a:lnTo>
                  <a:pt x="74676" y="71635"/>
                </a:lnTo>
                <a:lnTo>
                  <a:pt x="74676" y="0"/>
                </a:lnTo>
                <a:close/>
              </a:path>
            </a:pathLst>
          </a:custGeom>
          <a:ln w="10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1665103" y="2098406"/>
            <a:ext cx="148336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10">
                <a:latin typeface="Arial"/>
                <a:cs typeface="Arial"/>
              </a:rPr>
              <a:t>Untergewicht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10">
                <a:latin typeface="Arial"/>
                <a:cs typeface="Arial"/>
              </a:rPr>
              <a:t>(&gt;P3-P10)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37755" y="1247266"/>
            <a:ext cx="6362700" cy="3996054"/>
          </a:xfrm>
          <a:custGeom>
            <a:avLst/>
            <a:gdLst/>
            <a:ahLst/>
            <a:cxnLst/>
            <a:rect l="l" t="t" r="r" b="b"/>
            <a:pathLst>
              <a:path w="6362700" h="3996054">
                <a:moveTo>
                  <a:pt x="6362700" y="3995928"/>
                </a:moveTo>
                <a:lnTo>
                  <a:pt x="6362700" y="0"/>
                </a:lnTo>
                <a:lnTo>
                  <a:pt x="0" y="0"/>
                </a:lnTo>
                <a:lnTo>
                  <a:pt x="0" y="3995928"/>
                </a:lnTo>
                <a:lnTo>
                  <a:pt x="6362700" y="39959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230511" y="5254116"/>
            <a:ext cx="6350000" cy="659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468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Diagramm: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Prävalenz von Unterernährung bei Mädchen im Alter von 14-17 Jahren (Perzentile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nach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Kromeyer- 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Hauschild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et al.</a:t>
            </a:r>
            <a:r>
              <a:rPr dirty="0" sz="1000" spc="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2001)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89313" y="6372776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48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85"/>
              <a:t> </a:t>
            </a:r>
            <a:r>
              <a:rPr dirty="0" sz="1800" spc="-5"/>
              <a:t>HUNGER?</a:t>
            </a:r>
            <a:endParaRPr sz="1800"/>
          </a:p>
          <a:p>
            <a:pPr marL="316865">
              <a:lnSpc>
                <a:spcPct val="100000"/>
              </a:lnSpc>
            </a:pPr>
            <a:r>
              <a:rPr dirty="0" sz="1600">
                <a:solidFill>
                  <a:srgbClr val="2E3D89"/>
                </a:solidFill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r>
              <a:rPr dirty="0" sz="1800" spc="-7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127" y="1394333"/>
            <a:ext cx="6361430" cy="4044315"/>
          </a:xfrm>
          <a:custGeom>
            <a:avLst/>
            <a:gdLst/>
            <a:ahLst/>
            <a:cxnLst/>
            <a:rect l="l" t="t" r="r" b="b"/>
            <a:pathLst>
              <a:path w="6361430" h="4044315">
                <a:moveTo>
                  <a:pt x="0" y="0"/>
                </a:moveTo>
                <a:lnTo>
                  <a:pt x="0" y="4043934"/>
                </a:lnTo>
                <a:lnTo>
                  <a:pt x="6361176" y="4043934"/>
                </a:lnTo>
                <a:lnTo>
                  <a:pt x="6361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5365" y="1393570"/>
            <a:ext cx="6362065" cy="4044950"/>
          </a:xfrm>
          <a:custGeom>
            <a:avLst/>
            <a:gdLst/>
            <a:ahLst/>
            <a:cxnLst/>
            <a:rect l="l" t="t" r="r" b="b"/>
            <a:pathLst>
              <a:path w="6362065" h="4044950">
                <a:moveTo>
                  <a:pt x="6361938" y="4044696"/>
                </a:moveTo>
                <a:lnTo>
                  <a:pt x="6361938" y="0"/>
                </a:lnTo>
                <a:lnTo>
                  <a:pt x="0" y="0"/>
                </a:lnTo>
                <a:lnTo>
                  <a:pt x="0" y="4044696"/>
                </a:lnTo>
                <a:lnTo>
                  <a:pt x="6361938" y="40446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9997" y="1683892"/>
            <a:ext cx="5499735" cy="3042285"/>
          </a:xfrm>
          <a:custGeom>
            <a:avLst/>
            <a:gdLst/>
            <a:ahLst/>
            <a:cxnLst/>
            <a:rect l="l" t="t" r="r" b="b"/>
            <a:pathLst>
              <a:path w="5499734" h="3042285">
                <a:moveTo>
                  <a:pt x="0" y="0"/>
                </a:moveTo>
                <a:lnTo>
                  <a:pt x="0" y="3041904"/>
                </a:lnTo>
                <a:lnTo>
                  <a:pt x="5499353" y="3041904"/>
                </a:lnTo>
                <a:lnTo>
                  <a:pt x="549935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98475" y="429450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8807" y="4294504"/>
            <a:ext cx="3245485" cy="0"/>
          </a:xfrm>
          <a:custGeom>
            <a:avLst/>
            <a:gdLst/>
            <a:ahLst/>
            <a:cxnLst/>
            <a:rect l="l" t="t" r="r" b="b"/>
            <a:pathLst>
              <a:path w="3245485" h="0">
                <a:moveTo>
                  <a:pt x="0" y="0"/>
                </a:moveTo>
                <a:lnTo>
                  <a:pt x="32453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79103" y="4294504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 h="0">
                <a:moveTo>
                  <a:pt x="0" y="0"/>
                </a:moveTo>
                <a:lnTo>
                  <a:pt x="4853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89493" y="4294504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 h="0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997" y="429450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8807" y="3851783"/>
            <a:ext cx="3590925" cy="0"/>
          </a:xfrm>
          <a:custGeom>
            <a:avLst/>
            <a:gdLst/>
            <a:ahLst/>
            <a:cxnLst/>
            <a:rect l="l" t="t" r="r" b="b"/>
            <a:pathLst>
              <a:path w="3590925" h="0">
                <a:moveTo>
                  <a:pt x="0" y="0"/>
                </a:moveTo>
                <a:lnTo>
                  <a:pt x="35905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79103" y="3851783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 h="0">
                <a:moveTo>
                  <a:pt x="0" y="0"/>
                </a:moveTo>
                <a:lnTo>
                  <a:pt x="4853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89493" y="3851783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 h="0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9997" y="3851783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58807" y="3420490"/>
            <a:ext cx="3590925" cy="0"/>
          </a:xfrm>
          <a:custGeom>
            <a:avLst/>
            <a:gdLst/>
            <a:ahLst/>
            <a:cxnLst/>
            <a:rect l="l" t="t" r="r" b="b"/>
            <a:pathLst>
              <a:path w="3590925" h="0">
                <a:moveTo>
                  <a:pt x="0" y="0"/>
                </a:moveTo>
                <a:lnTo>
                  <a:pt x="35905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79103" y="342049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 h="0">
                <a:moveTo>
                  <a:pt x="0" y="0"/>
                </a:moveTo>
                <a:lnTo>
                  <a:pt x="4853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89493" y="3420490"/>
            <a:ext cx="496570" cy="0"/>
          </a:xfrm>
          <a:custGeom>
            <a:avLst/>
            <a:gdLst/>
            <a:ahLst/>
            <a:cxnLst/>
            <a:rect l="l" t="t" r="r" b="b"/>
            <a:pathLst>
              <a:path w="496569" h="0">
                <a:moveTo>
                  <a:pt x="0" y="0"/>
                </a:moveTo>
                <a:lnTo>
                  <a:pt x="4960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9997" y="342049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79103" y="2989198"/>
            <a:ext cx="4270375" cy="0"/>
          </a:xfrm>
          <a:custGeom>
            <a:avLst/>
            <a:gdLst/>
            <a:ahLst/>
            <a:cxnLst/>
            <a:rect l="l" t="t" r="r" b="b"/>
            <a:pathLst>
              <a:path w="4270375" h="0">
                <a:moveTo>
                  <a:pt x="0" y="0"/>
                </a:moveTo>
                <a:lnTo>
                  <a:pt x="42702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89493" y="2989198"/>
            <a:ext cx="496570" cy="0"/>
          </a:xfrm>
          <a:custGeom>
            <a:avLst/>
            <a:gdLst/>
            <a:ahLst/>
            <a:cxnLst/>
            <a:rect l="l" t="t" r="r" b="b"/>
            <a:pathLst>
              <a:path w="496569" h="0">
                <a:moveTo>
                  <a:pt x="0" y="0"/>
                </a:moveTo>
                <a:lnTo>
                  <a:pt x="4960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9997" y="2989198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89493" y="2557907"/>
            <a:ext cx="4959985" cy="0"/>
          </a:xfrm>
          <a:custGeom>
            <a:avLst/>
            <a:gdLst/>
            <a:ahLst/>
            <a:cxnLst/>
            <a:rect l="l" t="t" r="r" b="b"/>
            <a:pathLst>
              <a:path w="4959984" h="0">
                <a:moveTo>
                  <a:pt x="0" y="0"/>
                </a:moveTo>
                <a:lnTo>
                  <a:pt x="4959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9997" y="2557907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 h="0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89493" y="2115947"/>
            <a:ext cx="2221230" cy="0"/>
          </a:xfrm>
          <a:custGeom>
            <a:avLst/>
            <a:gdLst/>
            <a:ahLst/>
            <a:cxnLst/>
            <a:rect l="l" t="t" r="r" b="b"/>
            <a:pathLst>
              <a:path w="2221229" h="0">
                <a:moveTo>
                  <a:pt x="0" y="0"/>
                </a:moveTo>
                <a:lnTo>
                  <a:pt x="22212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50759" y="211594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50759" y="1683892"/>
            <a:ext cx="5499100" cy="0"/>
          </a:xfrm>
          <a:custGeom>
            <a:avLst/>
            <a:gdLst/>
            <a:ahLst/>
            <a:cxnLst/>
            <a:rect l="l" t="t" r="r" b="b"/>
            <a:pathLst>
              <a:path w="5499100" h="0">
                <a:moveTo>
                  <a:pt x="0" y="0"/>
                </a:moveTo>
                <a:lnTo>
                  <a:pt x="54985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4606" y="1678501"/>
            <a:ext cx="5510530" cy="12065"/>
          </a:xfrm>
          <a:custGeom>
            <a:avLst/>
            <a:gdLst/>
            <a:ahLst/>
            <a:cxnLst/>
            <a:rect l="l" t="t" r="r" b="b"/>
            <a:pathLst>
              <a:path w="5510530" h="12064">
                <a:moveTo>
                  <a:pt x="0" y="11544"/>
                </a:moveTo>
                <a:lnTo>
                  <a:pt x="5510136" y="11544"/>
                </a:lnTo>
                <a:lnTo>
                  <a:pt x="5510136" y="0"/>
                </a:lnTo>
                <a:lnTo>
                  <a:pt x="0" y="0"/>
                </a:lnTo>
                <a:lnTo>
                  <a:pt x="0" y="1154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9985" y="1683892"/>
            <a:ext cx="5499735" cy="3042285"/>
          </a:xfrm>
          <a:custGeom>
            <a:avLst/>
            <a:gdLst/>
            <a:ahLst/>
            <a:cxnLst/>
            <a:rect l="l" t="t" r="r" b="b"/>
            <a:pathLst>
              <a:path w="5499734" h="3042285">
                <a:moveTo>
                  <a:pt x="5499354" y="3041904"/>
                </a:moveTo>
                <a:lnTo>
                  <a:pt x="0" y="3041904"/>
                </a:lnTo>
                <a:lnTo>
                  <a:pt x="0" y="0"/>
                </a:lnTo>
              </a:path>
            </a:pathLst>
          </a:custGeom>
          <a:ln w="1078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90205" y="1813432"/>
            <a:ext cx="205104" cy="2912745"/>
          </a:xfrm>
          <a:custGeom>
            <a:avLst/>
            <a:gdLst/>
            <a:ahLst/>
            <a:cxnLst/>
            <a:rect l="l" t="t" r="r" b="b"/>
            <a:pathLst>
              <a:path w="205105" h="2912745">
                <a:moveTo>
                  <a:pt x="0" y="0"/>
                </a:moveTo>
                <a:lnTo>
                  <a:pt x="0" y="2912364"/>
                </a:lnTo>
                <a:lnTo>
                  <a:pt x="204978" y="2912364"/>
                </a:lnTo>
                <a:lnTo>
                  <a:pt x="204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90205" y="1813432"/>
            <a:ext cx="205104" cy="2912745"/>
          </a:xfrm>
          <a:custGeom>
            <a:avLst/>
            <a:gdLst/>
            <a:ahLst/>
            <a:cxnLst/>
            <a:rect l="l" t="t" r="r" b="b"/>
            <a:pathLst>
              <a:path w="205105" h="2912745">
                <a:moveTo>
                  <a:pt x="0" y="2912364"/>
                </a:moveTo>
                <a:lnTo>
                  <a:pt x="0" y="0"/>
                </a:lnTo>
                <a:lnTo>
                  <a:pt x="204978" y="0"/>
                </a:lnTo>
                <a:lnTo>
                  <a:pt x="204978" y="2912364"/>
                </a:lnTo>
                <a:lnTo>
                  <a:pt x="0" y="2912364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80577" y="3765677"/>
            <a:ext cx="205104" cy="960119"/>
          </a:xfrm>
          <a:custGeom>
            <a:avLst/>
            <a:gdLst/>
            <a:ahLst/>
            <a:cxnLst/>
            <a:rect l="l" t="t" r="r" b="b"/>
            <a:pathLst>
              <a:path w="205105" h="960120">
                <a:moveTo>
                  <a:pt x="0" y="0"/>
                </a:moveTo>
                <a:lnTo>
                  <a:pt x="0" y="960120"/>
                </a:lnTo>
                <a:lnTo>
                  <a:pt x="204978" y="960120"/>
                </a:lnTo>
                <a:lnTo>
                  <a:pt x="204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80577" y="3765676"/>
            <a:ext cx="205104" cy="960119"/>
          </a:xfrm>
          <a:custGeom>
            <a:avLst/>
            <a:gdLst/>
            <a:ahLst/>
            <a:cxnLst/>
            <a:rect l="l" t="t" r="r" b="b"/>
            <a:pathLst>
              <a:path w="205105" h="960120">
                <a:moveTo>
                  <a:pt x="0" y="960119"/>
                </a:moveTo>
                <a:lnTo>
                  <a:pt x="0" y="0"/>
                </a:lnTo>
                <a:lnTo>
                  <a:pt x="204978" y="0"/>
                </a:lnTo>
                <a:lnTo>
                  <a:pt x="204978" y="960119"/>
                </a:lnTo>
                <a:lnTo>
                  <a:pt x="0" y="960119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70187" y="4423283"/>
            <a:ext cx="194310" cy="302895"/>
          </a:xfrm>
          <a:custGeom>
            <a:avLst/>
            <a:gdLst/>
            <a:ahLst/>
            <a:cxnLst/>
            <a:rect l="l" t="t" r="r" b="b"/>
            <a:pathLst>
              <a:path w="194310" h="302895">
                <a:moveTo>
                  <a:pt x="0" y="0"/>
                </a:moveTo>
                <a:lnTo>
                  <a:pt x="0" y="302513"/>
                </a:lnTo>
                <a:lnTo>
                  <a:pt x="194310" y="302513"/>
                </a:lnTo>
                <a:lnTo>
                  <a:pt x="194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70187" y="4423283"/>
            <a:ext cx="194310" cy="302895"/>
          </a:xfrm>
          <a:custGeom>
            <a:avLst/>
            <a:gdLst/>
            <a:ahLst/>
            <a:cxnLst/>
            <a:rect l="l" t="t" r="r" b="b"/>
            <a:pathLst>
              <a:path w="194310" h="302895">
                <a:moveTo>
                  <a:pt x="0" y="302514"/>
                </a:moveTo>
                <a:lnTo>
                  <a:pt x="0" y="0"/>
                </a:lnTo>
                <a:lnTo>
                  <a:pt x="194310" y="0"/>
                </a:lnTo>
                <a:lnTo>
                  <a:pt x="194310" y="302514"/>
                </a:lnTo>
                <a:lnTo>
                  <a:pt x="0" y="302514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49891" y="4639690"/>
            <a:ext cx="205104" cy="86360"/>
          </a:xfrm>
          <a:custGeom>
            <a:avLst/>
            <a:gdLst/>
            <a:ahLst/>
            <a:cxnLst/>
            <a:rect l="l" t="t" r="r" b="b"/>
            <a:pathLst>
              <a:path w="205104" h="86360">
                <a:moveTo>
                  <a:pt x="0" y="0"/>
                </a:moveTo>
                <a:lnTo>
                  <a:pt x="0" y="86105"/>
                </a:lnTo>
                <a:lnTo>
                  <a:pt x="204977" y="86105"/>
                </a:lnTo>
                <a:lnTo>
                  <a:pt x="204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49891" y="4639690"/>
            <a:ext cx="205104" cy="86360"/>
          </a:xfrm>
          <a:custGeom>
            <a:avLst/>
            <a:gdLst/>
            <a:ahLst/>
            <a:cxnLst/>
            <a:rect l="l" t="t" r="r" b="b"/>
            <a:pathLst>
              <a:path w="205104" h="86360">
                <a:moveTo>
                  <a:pt x="0" y="86106"/>
                </a:moveTo>
                <a:lnTo>
                  <a:pt x="0" y="0"/>
                </a:lnTo>
                <a:lnTo>
                  <a:pt x="204978" y="0"/>
                </a:lnTo>
                <a:lnTo>
                  <a:pt x="204978" y="86105"/>
                </a:lnTo>
                <a:lnTo>
                  <a:pt x="0" y="86106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0263" y="4596257"/>
            <a:ext cx="205104" cy="129539"/>
          </a:xfrm>
          <a:custGeom>
            <a:avLst/>
            <a:gdLst/>
            <a:ahLst/>
            <a:cxnLst/>
            <a:rect l="l" t="t" r="r" b="b"/>
            <a:pathLst>
              <a:path w="205104" h="129539">
                <a:moveTo>
                  <a:pt x="0" y="0"/>
                </a:moveTo>
                <a:lnTo>
                  <a:pt x="0" y="129539"/>
                </a:lnTo>
                <a:lnTo>
                  <a:pt x="204977" y="129539"/>
                </a:lnTo>
                <a:lnTo>
                  <a:pt x="204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40263" y="4596257"/>
            <a:ext cx="205104" cy="129539"/>
          </a:xfrm>
          <a:custGeom>
            <a:avLst/>
            <a:gdLst/>
            <a:ahLst/>
            <a:cxnLst/>
            <a:rect l="l" t="t" r="r" b="b"/>
            <a:pathLst>
              <a:path w="205104" h="129539">
                <a:moveTo>
                  <a:pt x="0" y="129539"/>
                </a:moveTo>
                <a:lnTo>
                  <a:pt x="0" y="0"/>
                </a:lnTo>
                <a:lnTo>
                  <a:pt x="204978" y="0"/>
                </a:lnTo>
                <a:lnTo>
                  <a:pt x="204978" y="129539"/>
                </a:lnTo>
                <a:lnTo>
                  <a:pt x="0" y="129539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29873" y="4596257"/>
            <a:ext cx="205104" cy="129539"/>
          </a:xfrm>
          <a:custGeom>
            <a:avLst/>
            <a:gdLst/>
            <a:ahLst/>
            <a:cxnLst/>
            <a:rect l="l" t="t" r="r" b="b"/>
            <a:pathLst>
              <a:path w="205104" h="129539">
                <a:moveTo>
                  <a:pt x="0" y="0"/>
                </a:moveTo>
                <a:lnTo>
                  <a:pt x="0" y="129539"/>
                </a:lnTo>
                <a:lnTo>
                  <a:pt x="204977" y="129539"/>
                </a:lnTo>
                <a:lnTo>
                  <a:pt x="2049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729873" y="4596257"/>
            <a:ext cx="205104" cy="129539"/>
          </a:xfrm>
          <a:custGeom>
            <a:avLst/>
            <a:gdLst/>
            <a:ahLst/>
            <a:cxnLst/>
            <a:rect l="l" t="t" r="r" b="b"/>
            <a:pathLst>
              <a:path w="205104" h="129539">
                <a:moveTo>
                  <a:pt x="0" y="129539"/>
                </a:moveTo>
                <a:lnTo>
                  <a:pt x="0" y="0"/>
                </a:lnTo>
                <a:lnTo>
                  <a:pt x="204978" y="0"/>
                </a:lnTo>
                <a:lnTo>
                  <a:pt x="204978" y="129539"/>
                </a:lnTo>
                <a:lnTo>
                  <a:pt x="0" y="129539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99936" y="4380610"/>
            <a:ext cx="204470" cy="345440"/>
          </a:xfrm>
          <a:custGeom>
            <a:avLst/>
            <a:gdLst/>
            <a:ahLst/>
            <a:cxnLst/>
            <a:rect l="l" t="t" r="r" b="b"/>
            <a:pathLst>
              <a:path w="204470" h="345439">
                <a:moveTo>
                  <a:pt x="0" y="0"/>
                </a:moveTo>
                <a:lnTo>
                  <a:pt x="0" y="345186"/>
                </a:lnTo>
                <a:lnTo>
                  <a:pt x="204216" y="345186"/>
                </a:lnTo>
                <a:lnTo>
                  <a:pt x="204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99936" y="4380610"/>
            <a:ext cx="204470" cy="345440"/>
          </a:xfrm>
          <a:custGeom>
            <a:avLst/>
            <a:gdLst/>
            <a:ahLst/>
            <a:cxnLst/>
            <a:rect l="l" t="t" r="r" b="b"/>
            <a:pathLst>
              <a:path w="204470" h="345439">
                <a:moveTo>
                  <a:pt x="0" y="345186"/>
                </a:moveTo>
                <a:lnTo>
                  <a:pt x="0" y="0"/>
                </a:lnTo>
                <a:lnTo>
                  <a:pt x="204215" y="0"/>
                </a:lnTo>
                <a:lnTo>
                  <a:pt x="204215" y="345186"/>
                </a:lnTo>
                <a:lnTo>
                  <a:pt x="0" y="345186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95183" y="1986407"/>
            <a:ext cx="194310" cy="2739390"/>
          </a:xfrm>
          <a:custGeom>
            <a:avLst/>
            <a:gdLst/>
            <a:ahLst/>
            <a:cxnLst/>
            <a:rect l="l" t="t" r="r" b="b"/>
            <a:pathLst>
              <a:path w="194310" h="2739390">
                <a:moveTo>
                  <a:pt x="0" y="0"/>
                </a:moveTo>
                <a:lnTo>
                  <a:pt x="0" y="2739390"/>
                </a:lnTo>
                <a:lnTo>
                  <a:pt x="194310" y="2739390"/>
                </a:lnTo>
                <a:lnTo>
                  <a:pt x="194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95183" y="1986407"/>
            <a:ext cx="194310" cy="2739390"/>
          </a:xfrm>
          <a:custGeom>
            <a:avLst/>
            <a:gdLst/>
            <a:ahLst/>
            <a:cxnLst/>
            <a:rect l="l" t="t" r="r" b="b"/>
            <a:pathLst>
              <a:path w="194310" h="2739390">
                <a:moveTo>
                  <a:pt x="0" y="2739390"/>
                </a:moveTo>
                <a:lnTo>
                  <a:pt x="0" y="0"/>
                </a:lnTo>
                <a:lnTo>
                  <a:pt x="194310" y="0"/>
                </a:lnTo>
                <a:lnTo>
                  <a:pt x="194310" y="2739390"/>
                </a:lnTo>
                <a:lnTo>
                  <a:pt x="0" y="2739390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85555" y="2600579"/>
            <a:ext cx="193675" cy="2125345"/>
          </a:xfrm>
          <a:custGeom>
            <a:avLst/>
            <a:gdLst/>
            <a:ahLst/>
            <a:cxnLst/>
            <a:rect l="l" t="t" r="r" b="b"/>
            <a:pathLst>
              <a:path w="193675" h="2125345">
                <a:moveTo>
                  <a:pt x="0" y="0"/>
                </a:moveTo>
                <a:lnTo>
                  <a:pt x="0" y="2125218"/>
                </a:lnTo>
                <a:lnTo>
                  <a:pt x="193548" y="2125218"/>
                </a:lnTo>
                <a:lnTo>
                  <a:pt x="1935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185555" y="2600579"/>
            <a:ext cx="193675" cy="2125345"/>
          </a:xfrm>
          <a:custGeom>
            <a:avLst/>
            <a:gdLst/>
            <a:ahLst/>
            <a:cxnLst/>
            <a:rect l="l" t="t" r="r" b="b"/>
            <a:pathLst>
              <a:path w="193675" h="2125345">
                <a:moveTo>
                  <a:pt x="0" y="2125218"/>
                </a:moveTo>
                <a:lnTo>
                  <a:pt x="0" y="0"/>
                </a:lnTo>
                <a:lnTo>
                  <a:pt x="193548" y="0"/>
                </a:lnTo>
                <a:lnTo>
                  <a:pt x="193548" y="2125218"/>
                </a:lnTo>
                <a:lnTo>
                  <a:pt x="0" y="2125218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864497" y="3204845"/>
            <a:ext cx="194310" cy="1521460"/>
          </a:xfrm>
          <a:custGeom>
            <a:avLst/>
            <a:gdLst/>
            <a:ahLst/>
            <a:cxnLst/>
            <a:rect l="l" t="t" r="r" b="b"/>
            <a:pathLst>
              <a:path w="194310" h="1521460">
                <a:moveTo>
                  <a:pt x="0" y="0"/>
                </a:moveTo>
                <a:lnTo>
                  <a:pt x="0" y="1520952"/>
                </a:lnTo>
                <a:lnTo>
                  <a:pt x="194310" y="1520952"/>
                </a:lnTo>
                <a:lnTo>
                  <a:pt x="194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864497" y="3204845"/>
            <a:ext cx="194310" cy="1521460"/>
          </a:xfrm>
          <a:custGeom>
            <a:avLst/>
            <a:gdLst/>
            <a:ahLst/>
            <a:cxnLst/>
            <a:rect l="l" t="t" r="r" b="b"/>
            <a:pathLst>
              <a:path w="194310" h="1521460">
                <a:moveTo>
                  <a:pt x="0" y="1520952"/>
                </a:moveTo>
                <a:lnTo>
                  <a:pt x="0" y="0"/>
                </a:lnTo>
                <a:lnTo>
                  <a:pt x="194310" y="0"/>
                </a:lnTo>
                <a:lnTo>
                  <a:pt x="194310" y="1520952"/>
                </a:lnTo>
                <a:lnTo>
                  <a:pt x="0" y="1520952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54869" y="4380610"/>
            <a:ext cx="194310" cy="345440"/>
          </a:xfrm>
          <a:custGeom>
            <a:avLst/>
            <a:gdLst/>
            <a:ahLst/>
            <a:cxnLst/>
            <a:rect l="l" t="t" r="r" b="b"/>
            <a:pathLst>
              <a:path w="194310" h="345439">
                <a:moveTo>
                  <a:pt x="0" y="0"/>
                </a:moveTo>
                <a:lnTo>
                  <a:pt x="0" y="345186"/>
                </a:lnTo>
                <a:lnTo>
                  <a:pt x="194310" y="345186"/>
                </a:lnTo>
                <a:lnTo>
                  <a:pt x="194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54869" y="4380610"/>
            <a:ext cx="194310" cy="345440"/>
          </a:xfrm>
          <a:custGeom>
            <a:avLst/>
            <a:gdLst/>
            <a:ahLst/>
            <a:cxnLst/>
            <a:rect l="l" t="t" r="r" b="b"/>
            <a:pathLst>
              <a:path w="194310" h="345439">
                <a:moveTo>
                  <a:pt x="0" y="345186"/>
                </a:moveTo>
                <a:lnTo>
                  <a:pt x="0" y="0"/>
                </a:lnTo>
                <a:lnTo>
                  <a:pt x="194310" y="0"/>
                </a:lnTo>
                <a:lnTo>
                  <a:pt x="194310" y="345186"/>
                </a:lnTo>
                <a:lnTo>
                  <a:pt x="0" y="345186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245241" y="4552822"/>
            <a:ext cx="193675" cy="173355"/>
          </a:xfrm>
          <a:custGeom>
            <a:avLst/>
            <a:gdLst/>
            <a:ahLst/>
            <a:cxnLst/>
            <a:rect l="l" t="t" r="r" b="b"/>
            <a:pathLst>
              <a:path w="193675" h="173354">
                <a:moveTo>
                  <a:pt x="0" y="0"/>
                </a:moveTo>
                <a:lnTo>
                  <a:pt x="0" y="172974"/>
                </a:lnTo>
                <a:lnTo>
                  <a:pt x="193548" y="172974"/>
                </a:lnTo>
                <a:lnTo>
                  <a:pt x="1935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45241" y="4552822"/>
            <a:ext cx="193675" cy="173355"/>
          </a:xfrm>
          <a:custGeom>
            <a:avLst/>
            <a:gdLst/>
            <a:ahLst/>
            <a:cxnLst/>
            <a:rect l="l" t="t" r="r" b="b"/>
            <a:pathLst>
              <a:path w="193675" h="173354">
                <a:moveTo>
                  <a:pt x="0" y="172974"/>
                </a:moveTo>
                <a:lnTo>
                  <a:pt x="0" y="0"/>
                </a:lnTo>
                <a:lnTo>
                  <a:pt x="193548" y="0"/>
                </a:lnTo>
                <a:lnTo>
                  <a:pt x="193548" y="172973"/>
                </a:lnTo>
                <a:lnTo>
                  <a:pt x="0" y="172974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934851" y="4466716"/>
            <a:ext cx="194310" cy="259079"/>
          </a:xfrm>
          <a:custGeom>
            <a:avLst/>
            <a:gdLst/>
            <a:ahLst/>
            <a:cxnLst/>
            <a:rect l="l" t="t" r="r" b="b"/>
            <a:pathLst>
              <a:path w="194310" h="259079">
                <a:moveTo>
                  <a:pt x="0" y="0"/>
                </a:moveTo>
                <a:lnTo>
                  <a:pt x="0" y="259080"/>
                </a:lnTo>
                <a:lnTo>
                  <a:pt x="194310" y="259079"/>
                </a:lnTo>
                <a:lnTo>
                  <a:pt x="194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934851" y="4466716"/>
            <a:ext cx="194310" cy="259079"/>
          </a:xfrm>
          <a:custGeom>
            <a:avLst/>
            <a:gdLst/>
            <a:ahLst/>
            <a:cxnLst/>
            <a:rect l="l" t="t" r="r" b="b"/>
            <a:pathLst>
              <a:path w="194310" h="259079">
                <a:moveTo>
                  <a:pt x="0" y="259079"/>
                </a:moveTo>
                <a:lnTo>
                  <a:pt x="0" y="0"/>
                </a:lnTo>
                <a:lnTo>
                  <a:pt x="194310" y="0"/>
                </a:lnTo>
                <a:lnTo>
                  <a:pt x="194310" y="259079"/>
                </a:lnTo>
                <a:lnTo>
                  <a:pt x="0" y="259079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14555" y="4466716"/>
            <a:ext cx="193675" cy="259079"/>
          </a:xfrm>
          <a:custGeom>
            <a:avLst/>
            <a:gdLst/>
            <a:ahLst/>
            <a:cxnLst/>
            <a:rect l="l" t="t" r="r" b="b"/>
            <a:pathLst>
              <a:path w="193675" h="259079">
                <a:moveTo>
                  <a:pt x="0" y="0"/>
                </a:moveTo>
                <a:lnTo>
                  <a:pt x="0" y="259079"/>
                </a:lnTo>
                <a:lnTo>
                  <a:pt x="193548" y="259079"/>
                </a:lnTo>
                <a:lnTo>
                  <a:pt x="1935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14555" y="4466716"/>
            <a:ext cx="193675" cy="259079"/>
          </a:xfrm>
          <a:custGeom>
            <a:avLst/>
            <a:gdLst/>
            <a:ahLst/>
            <a:cxnLst/>
            <a:rect l="l" t="t" r="r" b="b"/>
            <a:pathLst>
              <a:path w="193675" h="259079">
                <a:moveTo>
                  <a:pt x="0" y="259079"/>
                </a:moveTo>
                <a:lnTo>
                  <a:pt x="0" y="0"/>
                </a:lnTo>
                <a:lnTo>
                  <a:pt x="193548" y="0"/>
                </a:lnTo>
                <a:lnTo>
                  <a:pt x="193548" y="259079"/>
                </a:lnTo>
                <a:lnTo>
                  <a:pt x="0" y="259079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304165" y="3895216"/>
            <a:ext cx="194310" cy="830580"/>
          </a:xfrm>
          <a:custGeom>
            <a:avLst/>
            <a:gdLst/>
            <a:ahLst/>
            <a:cxnLst/>
            <a:rect l="l" t="t" r="r" b="b"/>
            <a:pathLst>
              <a:path w="194310" h="830579">
                <a:moveTo>
                  <a:pt x="0" y="0"/>
                </a:moveTo>
                <a:lnTo>
                  <a:pt x="0" y="830580"/>
                </a:lnTo>
                <a:lnTo>
                  <a:pt x="194309" y="830580"/>
                </a:lnTo>
                <a:lnTo>
                  <a:pt x="1943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04165" y="3895216"/>
            <a:ext cx="194310" cy="830580"/>
          </a:xfrm>
          <a:custGeom>
            <a:avLst/>
            <a:gdLst/>
            <a:ahLst/>
            <a:cxnLst/>
            <a:rect l="l" t="t" r="r" b="b"/>
            <a:pathLst>
              <a:path w="194310" h="830579">
                <a:moveTo>
                  <a:pt x="0" y="830580"/>
                </a:moveTo>
                <a:lnTo>
                  <a:pt x="0" y="0"/>
                </a:lnTo>
                <a:lnTo>
                  <a:pt x="194310" y="0"/>
                </a:lnTo>
                <a:lnTo>
                  <a:pt x="194310" y="830580"/>
                </a:lnTo>
                <a:lnTo>
                  <a:pt x="0" y="830580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49997" y="1683893"/>
            <a:ext cx="0" cy="3084830"/>
          </a:xfrm>
          <a:custGeom>
            <a:avLst/>
            <a:gdLst/>
            <a:ahLst/>
            <a:cxnLst/>
            <a:rect l="l" t="t" r="r" b="b"/>
            <a:pathLst>
              <a:path w="0" h="3084829">
                <a:moveTo>
                  <a:pt x="0" y="0"/>
                </a:moveTo>
                <a:lnTo>
                  <a:pt x="0" y="3084576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106563" y="472579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06563" y="429450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06563" y="38517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06563" y="342049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06563" y="298919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06563" y="255790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06563" y="2115947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06563" y="168389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 h="0">
                <a:moveTo>
                  <a:pt x="0" y="0"/>
                </a:moveTo>
                <a:lnTo>
                  <a:pt x="4343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49997" y="4725796"/>
            <a:ext cx="5499735" cy="0"/>
          </a:xfrm>
          <a:custGeom>
            <a:avLst/>
            <a:gdLst/>
            <a:ahLst/>
            <a:cxnLst/>
            <a:rect l="l" t="t" r="r" b="b"/>
            <a:pathLst>
              <a:path w="5499734" h="0">
                <a:moveTo>
                  <a:pt x="0" y="0"/>
                </a:moveTo>
                <a:lnTo>
                  <a:pt x="5499354" y="0"/>
                </a:lnTo>
              </a:path>
            </a:pathLst>
          </a:custGeom>
          <a:ln w="323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40369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29979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09683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900055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89665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280037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959741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649351" y="4725797"/>
            <a:ext cx="0" cy="43180"/>
          </a:xfrm>
          <a:custGeom>
            <a:avLst/>
            <a:gdLst/>
            <a:ahLst/>
            <a:cxnLst/>
            <a:rect l="l" t="t" r="r" b="b"/>
            <a:pathLst>
              <a:path w="0" h="43179">
                <a:moveTo>
                  <a:pt x="-16173" y="21336"/>
                </a:moveTo>
                <a:lnTo>
                  <a:pt x="16173" y="21336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1969900" y="3499924"/>
            <a:ext cx="2311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2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60270" y="4158236"/>
            <a:ext cx="2311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0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474336" y="4459912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89259" y="4114751"/>
            <a:ext cx="2311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0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79531" y="1547635"/>
            <a:ext cx="436245" cy="3797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ts val="137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6,7</a:t>
            </a:r>
            <a:endParaRPr sz="1150">
              <a:latin typeface="Arial"/>
              <a:cs typeface="Arial"/>
            </a:endParaRPr>
          </a:p>
          <a:p>
            <a:pPr marL="204470">
              <a:lnSpc>
                <a:spcPts val="1370"/>
              </a:lnSpc>
            </a:pPr>
            <a:r>
              <a:rPr dirty="0" sz="1150" spc="35">
                <a:latin typeface="Arial"/>
                <a:cs typeface="Arial"/>
              </a:rPr>
              <a:t>6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74821" y="2335496"/>
            <a:ext cx="2311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4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53682" y="2938999"/>
            <a:ext cx="22923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3,5</a:t>
            </a:r>
            <a:endParaRPr sz="11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39130" y="4036841"/>
            <a:ext cx="436245" cy="54419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750"/>
              </a:spcBef>
            </a:pPr>
            <a:r>
              <a:rPr dirty="0" sz="1150" spc="35">
                <a:latin typeface="Arial"/>
                <a:cs typeface="Arial"/>
              </a:rPr>
              <a:t>0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dirty="0" sz="1150" spc="35">
                <a:latin typeface="Arial"/>
                <a:cs typeface="Arial"/>
              </a:rPr>
              <a:t>0,2</a:t>
            </a:r>
            <a:endParaRPr sz="11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004100" y="4287030"/>
            <a:ext cx="48704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baseline="-16908" sz="1725" spc="30">
                <a:latin typeface="Arial"/>
                <a:cs typeface="Arial"/>
              </a:rPr>
              <a:t>0,3</a:t>
            </a:r>
            <a:r>
              <a:rPr dirty="0" sz="1150" spc="20">
                <a:latin typeface="Arial"/>
                <a:cs typeface="Arial"/>
              </a:rPr>
              <a:t>0,4</a:t>
            </a:r>
            <a:endParaRPr sz="11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719789" y="4200966"/>
            <a:ext cx="435609" cy="3365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4470">
              <a:lnSpc>
                <a:spcPts val="12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0</a:t>
            </a:r>
            <a:r>
              <a:rPr dirty="0" sz="1150" spc="15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r>
              <a:rPr dirty="0" sz="1150" spc="35">
                <a:latin typeface="Arial"/>
                <a:cs typeface="Arial"/>
              </a:rPr>
              <a:t>0,3</a:t>
            </a:r>
            <a:endParaRPr sz="11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03731" y="4200966"/>
            <a:ext cx="2311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0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294180" y="3629472"/>
            <a:ext cx="2311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1</a:t>
            </a:r>
            <a:r>
              <a:rPr dirty="0" sz="1150" spc="20">
                <a:latin typeface="Arial"/>
                <a:cs typeface="Arial"/>
              </a:rPr>
              <a:t>,</a:t>
            </a:r>
            <a:r>
              <a:rPr dirty="0" sz="1150" spc="60"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56325" y="4179525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56325" y="3737580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56325" y="3305450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56325" y="2874074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6325" y="2442698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56325" y="2000753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56325" y="1569378"/>
            <a:ext cx="1016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01589" y="4826212"/>
            <a:ext cx="41148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18</a:t>
            </a:r>
            <a:r>
              <a:rPr dirty="0" sz="1150" spc="40">
                <a:latin typeface="Arial"/>
                <a:cs typeface="Arial"/>
              </a:rPr>
              <a:t>-</a:t>
            </a:r>
            <a:r>
              <a:rPr dirty="0" sz="1150" spc="35">
                <a:latin typeface="Arial"/>
                <a:cs typeface="Arial"/>
              </a:rPr>
              <a:t>19</a:t>
            </a:r>
            <a:endParaRPr sz="11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991319" y="4826212"/>
            <a:ext cx="41148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20</a:t>
            </a:r>
            <a:r>
              <a:rPr dirty="0" sz="1150" spc="40">
                <a:latin typeface="Arial"/>
                <a:cs typeface="Arial"/>
              </a:rPr>
              <a:t>-</a:t>
            </a:r>
            <a:r>
              <a:rPr dirty="0" sz="1150" spc="35">
                <a:latin typeface="Arial"/>
                <a:cs typeface="Arial"/>
              </a:rPr>
              <a:t>29</a:t>
            </a:r>
            <a:endParaRPr sz="11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670340" y="4826212"/>
            <a:ext cx="41148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30</a:t>
            </a:r>
            <a:r>
              <a:rPr dirty="0" sz="1150" spc="40">
                <a:latin typeface="Arial"/>
                <a:cs typeface="Arial"/>
              </a:rPr>
              <a:t>-</a:t>
            </a:r>
            <a:r>
              <a:rPr dirty="0" sz="1150" spc="35">
                <a:latin typeface="Arial"/>
                <a:cs typeface="Arial"/>
              </a:rPr>
              <a:t>39</a:t>
            </a:r>
            <a:endParaRPr sz="11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360709" y="4826212"/>
            <a:ext cx="41148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40</a:t>
            </a:r>
            <a:r>
              <a:rPr dirty="0" sz="1150" spc="40">
                <a:latin typeface="Arial"/>
                <a:cs typeface="Arial"/>
              </a:rPr>
              <a:t>-</a:t>
            </a:r>
            <a:r>
              <a:rPr dirty="0" sz="1150" spc="35">
                <a:latin typeface="Arial"/>
                <a:cs typeface="Arial"/>
              </a:rPr>
              <a:t>49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050439" y="4826212"/>
            <a:ext cx="41402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50</a:t>
            </a:r>
            <a:r>
              <a:rPr dirty="0" sz="1150" spc="35">
                <a:latin typeface="Arial"/>
                <a:cs typeface="Arial"/>
              </a:rPr>
              <a:t>-</a:t>
            </a:r>
            <a:r>
              <a:rPr dirty="0" sz="1150" spc="40">
                <a:latin typeface="Arial"/>
                <a:cs typeface="Arial"/>
              </a:rPr>
              <a:t>5</a:t>
            </a:r>
            <a:r>
              <a:rPr dirty="0" sz="1150" spc="60"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740010" y="4826212"/>
            <a:ext cx="41148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35">
                <a:latin typeface="Arial"/>
                <a:cs typeface="Arial"/>
              </a:rPr>
              <a:t>60</a:t>
            </a:r>
            <a:r>
              <a:rPr dirty="0" sz="1150" spc="40">
                <a:latin typeface="Arial"/>
                <a:cs typeface="Arial"/>
              </a:rPr>
              <a:t>-</a:t>
            </a:r>
            <a:r>
              <a:rPr dirty="0" sz="1150" spc="35">
                <a:latin typeface="Arial"/>
                <a:cs typeface="Arial"/>
              </a:rPr>
              <a:t>69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419830" y="4826212"/>
            <a:ext cx="116776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624840" algn="l"/>
              </a:tabLst>
            </a:pPr>
            <a:r>
              <a:rPr dirty="0" sz="1150" spc="35">
                <a:latin typeface="Arial"/>
                <a:cs typeface="Arial"/>
              </a:rPr>
              <a:t>70</a:t>
            </a:r>
            <a:r>
              <a:rPr dirty="0" sz="1150" spc="40">
                <a:latin typeface="Arial"/>
                <a:cs typeface="Arial"/>
              </a:rPr>
              <a:t>-</a:t>
            </a:r>
            <a:r>
              <a:rPr dirty="0" sz="1150" spc="35">
                <a:latin typeface="Arial"/>
                <a:cs typeface="Arial"/>
              </a:rPr>
              <a:t>8</a:t>
            </a:r>
            <a:r>
              <a:rPr dirty="0" sz="1150" spc="60">
                <a:latin typeface="Arial"/>
                <a:cs typeface="Arial"/>
              </a:rPr>
              <a:t>0</a:t>
            </a:r>
            <a:r>
              <a:rPr dirty="0" sz="1150">
                <a:latin typeface="Arial"/>
                <a:cs typeface="Arial"/>
              </a:rPr>
              <a:t>	</a:t>
            </a:r>
            <a:r>
              <a:rPr dirty="0" sz="1150" spc="35">
                <a:latin typeface="Arial"/>
                <a:cs typeface="Arial"/>
              </a:rPr>
              <a:t>G</a:t>
            </a:r>
            <a:r>
              <a:rPr dirty="0" sz="1150" spc="35">
                <a:latin typeface="Arial"/>
                <a:cs typeface="Arial"/>
              </a:rPr>
              <a:t>e</a:t>
            </a:r>
            <a:r>
              <a:rPr dirty="0" sz="1150" spc="10">
                <a:latin typeface="Arial"/>
                <a:cs typeface="Arial"/>
              </a:rPr>
              <a:t>s</a:t>
            </a:r>
            <a:r>
              <a:rPr dirty="0" sz="1150" spc="35">
                <a:latin typeface="Arial"/>
                <a:cs typeface="Arial"/>
              </a:rPr>
              <a:t>a</a:t>
            </a:r>
            <a:r>
              <a:rPr dirty="0" sz="1150" spc="-25">
                <a:latin typeface="Arial"/>
                <a:cs typeface="Arial"/>
              </a:rPr>
              <a:t>m</a:t>
            </a:r>
            <a:r>
              <a:rPr dirty="0" sz="1150" spc="30"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05591" y="4610901"/>
            <a:ext cx="366395" cy="395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24130"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105"/>
              </a:spcBef>
            </a:pPr>
            <a:r>
              <a:rPr dirty="0" sz="1150" spc="-75" b="1">
                <a:latin typeface="Arial"/>
                <a:cs typeface="Arial"/>
              </a:rPr>
              <a:t>A</a:t>
            </a:r>
            <a:r>
              <a:rPr dirty="0" sz="1150" spc="20" b="1">
                <a:latin typeface="Arial"/>
                <a:cs typeface="Arial"/>
              </a:rPr>
              <a:t>l</a:t>
            </a:r>
            <a:r>
              <a:rPr dirty="0" sz="1150" spc="40" b="1">
                <a:latin typeface="Arial"/>
                <a:cs typeface="Arial"/>
              </a:rPr>
              <a:t>t</a:t>
            </a:r>
            <a:r>
              <a:rPr dirty="0" sz="1150" spc="120" b="1">
                <a:latin typeface="Arial"/>
                <a:cs typeface="Arial"/>
              </a:rPr>
              <a:t>e</a:t>
            </a:r>
            <a:r>
              <a:rPr dirty="0" sz="1150" spc="40" b="1">
                <a:latin typeface="Arial"/>
                <a:cs typeface="Arial"/>
              </a:rPr>
              <a:t>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4899" y="1456195"/>
            <a:ext cx="15494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95" b="1"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912247" y="1685417"/>
            <a:ext cx="2748915" cy="787400"/>
          </a:xfrm>
          <a:custGeom>
            <a:avLst/>
            <a:gdLst/>
            <a:ahLst/>
            <a:cxnLst/>
            <a:rect l="l" t="t" r="r" b="b"/>
            <a:pathLst>
              <a:path w="2748915" h="787400">
                <a:moveTo>
                  <a:pt x="0" y="0"/>
                </a:moveTo>
                <a:lnTo>
                  <a:pt x="0" y="787146"/>
                </a:lnTo>
                <a:lnTo>
                  <a:pt x="2748534" y="787146"/>
                </a:lnTo>
                <a:lnTo>
                  <a:pt x="2748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911485" y="1684654"/>
            <a:ext cx="2749550" cy="788035"/>
          </a:xfrm>
          <a:custGeom>
            <a:avLst/>
            <a:gdLst/>
            <a:ahLst/>
            <a:cxnLst/>
            <a:rect l="l" t="t" r="r" b="b"/>
            <a:pathLst>
              <a:path w="2749550" h="788035">
                <a:moveTo>
                  <a:pt x="2749296" y="787907"/>
                </a:moveTo>
                <a:lnTo>
                  <a:pt x="2749296" y="0"/>
                </a:lnTo>
                <a:lnTo>
                  <a:pt x="0" y="0"/>
                </a:lnTo>
                <a:lnTo>
                  <a:pt x="0" y="787907"/>
                </a:lnTo>
                <a:lnTo>
                  <a:pt x="2749296" y="7879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601095" y="1835530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86105" y="86105"/>
                </a:moveTo>
                <a:lnTo>
                  <a:pt x="86105" y="0"/>
                </a:lnTo>
                <a:lnTo>
                  <a:pt x="0" y="0"/>
                </a:lnTo>
                <a:lnTo>
                  <a:pt x="0" y="86105"/>
                </a:lnTo>
                <a:lnTo>
                  <a:pt x="86105" y="86105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601095" y="1835530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86105" y="86105"/>
                </a:moveTo>
                <a:lnTo>
                  <a:pt x="86105" y="0"/>
                </a:lnTo>
                <a:lnTo>
                  <a:pt x="0" y="0"/>
                </a:lnTo>
                <a:lnTo>
                  <a:pt x="0" y="86105"/>
                </a:lnTo>
                <a:lnTo>
                  <a:pt x="86105" y="86105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4741297" y="1763281"/>
            <a:ext cx="129857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25">
                <a:latin typeface="Arial"/>
                <a:cs typeface="Arial"/>
              </a:rPr>
              <a:t>Männer </a:t>
            </a:r>
            <a:r>
              <a:rPr dirty="0" sz="1150" spc="-5">
                <a:latin typeface="Arial"/>
                <a:cs typeface="Arial"/>
              </a:rPr>
              <a:t>BMI </a:t>
            </a:r>
            <a:r>
              <a:rPr dirty="0" sz="1150" spc="60">
                <a:latin typeface="Arial"/>
                <a:cs typeface="Arial"/>
              </a:rPr>
              <a:t>&lt;</a:t>
            </a:r>
            <a:r>
              <a:rPr dirty="0" sz="1150" spc="-170">
                <a:latin typeface="Arial"/>
                <a:cs typeface="Arial"/>
              </a:rPr>
              <a:t> </a:t>
            </a:r>
            <a:r>
              <a:rPr dirty="0" sz="1150" spc="35">
                <a:latin typeface="Arial"/>
                <a:cs typeface="Arial"/>
              </a:rPr>
              <a:t>18,5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601095" y="2223388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86105" y="86106"/>
                </a:moveTo>
                <a:lnTo>
                  <a:pt x="86105" y="0"/>
                </a:lnTo>
                <a:lnTo>
                  <a:pt x="0" y="0"/>
                </a:lnTo>
                <a:lnTo>
                  <a:pt x="0" y="86106"/>
                </a:lnTo>
                <a:lnTo>
                  <a:pt x="86105" y="861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601095" y="2223388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86105" y="86106"/>
                </a:moveTo>
                <a:lnTo>
                  <a:pt x="86105" y="0"/>
                </a:lnTo>
                <a:lnTo>
                  <a:pt x="0" y="0"/>
                </a:lnTo>
                <a:lnTo>
                  <a:pt x="0" y="86106"/>
                </a:lnTo>
                <a:lnTo>
                  <a:pt x="86105" y="86106"/>
                </a:lnTo>
                <a:close/>
              </a:path>
            </a:pathLst>
          </a:custGeom>
          <a:ln w="107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4741297" y="2151901"/>
            <a:ext cx="123380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50" spc="45">
                <a:latin typeface="Arial"/>
                <a:cs typeface="Arial"/>
              </a:rPr>
              <a:t>Fraun </a:t>
            </a:r>
            <a:r>
              <a:rPr dirty="0" sz="1150" spc="-5">
                <a:latin typeface="Arial"/>
                <a:cs typeface="Arial"/>
              </a:rPr>
              <a:t>BMI </a:t>
            </a:r>
            <a:r>
              <a:rPr dirty="0" sz="1150" spc="60">
                <a:latin typeface="Arial"/>
                <a:cs typeface="Arial"/>
              </a:rPr>
              <a:t>&lt;</a:t>
            </a:r>
            <a:r>
              <a:rPr dirty="0" sz="1150" spc="114">
                <a:latin typeface="Arial"/>
                <a:cs typeface="Arial"/>
              </a:rPr>
              <a:t> </a:t>
            </a:r>
            <a:r>
              <a:rPr dirty="0" sz="1150" spc="35">
                <a:latin typeface="Arial"/>
                <a:cs typeface="Arial"/>
              </a:rPr>
              <a:t>18,5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65365" y="1393570"/>
            <a:ext cx="6362065" cy="4044950"/>
          </a:xfrm>
          <a:custGeom>
            <a:avLst/>
            <a:gdLst/>
            <a:ahLst/>
            <a:cxnLst/>
            <a:rect l="l" t="t" r="r" b="b"/>
            <a:pathLst>
              <a:path w="6362065" h="4044950">
                <a:moveTo>
                  <a:pt x="6361938" y="4044696"/>
                </a:moveTo>
                <a:lnTo>
                  <a:pt x="6361938" y="0"/>
                </a:lnTo>
                <a:lnTo>
                  <a:pt x="0" y="0"/>
                </a:lnTo>
                <a:lnTo>
                  <a:pt x="0" y="4044696"/>
                </a:lnTo>
                <a:lnTo>
                  <a:pt x="6361938" y="40446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230511" y="5469763"/>
            <a:ext cx="6979920" cy="1210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315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Diagramm: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Prävalenz von Unterernährung bei Männern und Frauen im Alter von 18-80</a:t>
            </a:r>
            <a:r>
              <a:rPr dirty="0" sz="1000" spc="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Jahren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  <a:p>
            <a:pPr marL="544195" marR="405765">
              <a:lnSpc>
                <a:spcPct val="100000"/>
              </a:lnSpc>
              <a:spcBef>
                <a:spcPts val="690"/>
              </a:spcBef>
            </a:pPr>
            <a:r>
              <a:rPr dirty="0" sz="1000" spc="-5" b="1" i="1">
                <a:solidFill>
                  <a:srgbClr val="5E5E5E"/>
                </a:solidFill>
                <a:latin typeface="Times New Roman"/>
                <a:cs typeface="Times New Roman"/>
              </a:rPr>
              <a:t>Quelle: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Max Rubner-Institut Bundesforschungsinstitut für Ernährung und Lebensmittel (Hg.): Ergebnisbereicht Teil </a:t>
            </a:r>
            <a:r>
              <a:rPr dirty="0" sz="1000" i="1">
                <a:solidFill>
                  <a:srgbClr val="5E5E5E"/>
                </a:solidFill>
                <a:latin typeface="Times New Roman"/>
                <a:cs typeface="Times New Roman"/>
              </a:rPr>
              <a:t>1 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Nationale Verzehrsstudie II. Karlsruhe</a:t>
            </a:r>
            <a:r>
              <a:rPr dirty="0" sz="1000" spc="1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2008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471170">
              <a:lnSpc>
                <a:spcPct val="100000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482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85"/>
              <a:t> </a:t>
            </a:r>
            <a:r>
              <a:rPr dirty="0" sz="1800" spc="-5"/>
              <a:t>HUNGER?</a:t>
            </a:r>
            <a:endParaRPr sz="1800"/>
          </a:p>
          <a:p>
            <a:pPr marL="316865">
              <a:lnSpc>
                <a:spcPct val="100000"/>
              </a:lnSpc>
            </a:pPr>
            <a:r>
              <a:rPr dirty="0" sz="1600">
                <a:solidFill>
                  <a:srgbClr val="2E3D89"/>
                </a:solidFill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r>
              <a:rPr dirty="0" sz="1800" spc="-7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93" y="1426875"/>
            <a:ext cx="6314440" cy="3472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970915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Die NVS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II erfasste vor allem bei den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jüngeren Teilnehmern 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untergewichtige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Personen.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20320" indent="-343535">
              <a:lnSpc>
                <a:spcPct val="105600"/>
              </a:lnSpc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Bei den Mädchen stieg die Zahl der Untergewichtigen zwischen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dem 14. 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und 17.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Lebensjahr</a:t>
            </a:r>
            <a:r>
              <a:rPr dirty="0" sz="1600" spc="-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688975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Im Alter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von 17 Jahren sind fast 10% der Mädchen dieses Alters  untergewichtig.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6235" marR="207645" indent="-343535">
              <a:lnSpc>
                <a:spcPct val="105600"/>
              </a:lnSpc>
              <a:tabLst>
                <a:tab pos="356235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Mit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zunehmendem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Alter sinkt die Zahl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der untergewichtigen Personen  kontinuierlich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ab.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56235" marR="5080" indent="-343535">
              <a:lnSpc>
                <a:spcPct val="105300"/>
              </a:lnSpc>
              <a:tabLst>
                <a:tab pos="356235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Bei den Männern finden sich die meisten Untergewichtigen im Alter</a:t>
            </a:r>
            <a:r>
              <a:rPr dirty="0" sz="1600" spc="-9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von  18 und 19 Jahren (6,7% nur in dieser</a:t>
            </a:r>
            <a:r>
              <a:rPr dirty="0" sz="1600" spc="-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Altersgruppe).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35985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3.	</a:t>
            </a:r>
            <a:r>
              <a:rPr dirty="0" sz="1800" spc="-5"/>
              <a:t>DER</a:t>
            </a:r>
            <a:r>
              <a:rPr dirty="0" sz="1800" spc="-15"/>
              <a:t> </a:t>
            </a:r>
            <a:r>
              <a:rPr dirty="0" sz="1800" spc="-10"/>
              <a:t>HUNGERSTOFFWECHSEL</a:t>
            </a:r>
            <a:endParaRPr sz="1800"/>
          </a:p>
          <a:p>
            <a:pPr marL="412115">
              <a:lnSpc>
                <a:spcPct val="100000"/>
              </a:lnSpc>
            </a:pPr>
            <a:r>
              <a:rPr dirty="0" sz="1800">
                <a:solidFill>
                  <a:srgbClr val="2E3D89"/>
                </a:solidFill>
              </a:rPr>
              <a:t>-</a:t>
            </a:r>
            <a:r>
              <a:rPr dirty="0" sz="1800" spc="-5">
                <a:solidFill>
                  <a:srgbClr val="2E3D89"/>
                </a:solidFill>
              </a:rPr>
              <a:t> </a:t>
            </a:r>
            <a:r>
              <a:rPr dirty="0" sz="1800" spc="-5" i="1">
                <a:solidFill>
                  <a:srgbClr val="2E3D89"/>
                </a:solidFill>
                <a:latin typeface="Times New Roman"/>
                <a:cs typeface="Times New Roman"/>
              </a:rPr>
              <a:t>Übersicht</a:t>
            </a:r>
            <a:r>
              <a:rPr dirty="0" sz="1800" spc="-5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3887" y="1281449"/>
            <a:ext cx="5351145" cy="448691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4057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Energiespeicher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057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endParaRPr sz="16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600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 Glucosestoffwechsel</a:t>
            </a:r>
            <a:endParaRPr sz="14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585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Glykogenabbau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4057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Frühe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Hungerphase</a:t>
            </a:r>
            <a:endParaRPr sz="1600">
              <a:latin typeface="Times New Roman"/>
              <a:cs typeface="Times New Roman"/>
            </a:endParaRPr>
          </a:p>
          <a:p>
            <a:pPr marL="672465" marR="377190" indent="-274320">
              <a:lnSpc>
                <a:spcPct val="105000"/>
              </a:lnSpc>
              <a:spcBef>
                <a:spcPts val="520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Aufbau von Glucose aus glucoplastischen Aminosäuren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(Gluconeogenese)</a:t>
            </a:r>
            <a:endParaRPr sz="14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580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Aufbau von Glucose aus Lactat</a:t>
            </a:r>
            <a:r>
              <a:rPr dirty="0" sz="1400" spc="3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(Cori-Zyklus)</a:t>
            </a:r>
            <a:endParaRPr sz="14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585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Aufbau von Glucose aus</a:t>
            </a:r>
            <a:r>
              <a:rPr dirty="0" sz="1400" spc="2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Glycerin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4057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Späte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Hungerphase</a:t>
            </a:r>
            <a:endParaRPr sz="16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605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Begrenzung der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Proteolyse</a:t>
            </a:r>
            <a:endParaRPr sz="14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585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Umstellung auf die Fettsäureoxidation</a:t>
            </a:r>
            <a:endParaRPr sz="14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585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Ketonkörpersynthese</a:t>
            </a:r>
            <a:endParaRPr sz="1400">
              <a:latin typeface="Times New Roman"/>
              <a:cs typeface="Times New Roman"/>
            </a:endParaRPr>
          </a:p>
          <a:p>
            <a:pPr marL="398145">
              <a:lnSpc>
                <a:spcPct val="100000"/>
              </a:lnSpc>
              <a:spcBef>
                <a:spcPts val="580"/>
              </a:spcBef>
              <a:tabLst>
                <a:tab pos="672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Thermoregulation und Gewichtsabnahme während des</a:t>
            </a:r>
            <a:r>
              <a:rPr dirty="0" sz="1400" spc="10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Hungerns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057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Prolongierte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Hungerphase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35604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>
                <a:solidFill>
                  <a:srgbClr val="605F5F"/>
                </a:solidFill>
              </a:rPr>
              <a:t>3.	</a:t>
            </a:r>
            <a:r>
              <a:rPr dirty="0" sz="1800" spc="-5"/>
              <a:t>DER</a:t>
            </a:r>
            <a:r>
              <a:rPr dirty="0" sz="1800" spc="-15"/>
              <a:t> </a:t>
            </a:r>
            <a:r>
              <a:rPr dirty="0" sz="1800" spc="-10"/>
              <a:t>HUNGERSTOFFWECHSEL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84664" y="1426931"/>
            <a:ext cx="6329045" cy="3458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0734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Als Hungerstoffwechsel wird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durch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Nahrungsmangel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bzw.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Nährstoffmangel verursachte Adaption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Stoffwechsels</a:t>
            </a:r>
            <a:r>
              <a:rPr dirty="0" sz="1600" spc="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bezeichnet.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521970" indent="-343535">
              <a:lnSpc>
                <a:spcPct val="1056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Stoffwechselumstellung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auf Nahrungskarenz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umfasst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folgende  Regulationsprinzipien: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755015" marR="175260" indent="-285750">
              <a:lnSpc>
                <a:spcPct val="105000"/>
              </a:lnSpc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Zu jedem Zeitpunkt muss der Organismus ausreichend mit Energie in Form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von ATP versorgt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werden.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755015" marR="460375" indent="-285750">
              <a:lnSpc>
                <a:spcPct val="105000"/>
              </a:lnSpc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Da ein Proteinverlust von mehr als 30 - 40% nicht mehr mit dem Leben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vereinbar ist, kann dieser Nährstoff nur für eine begrenzte Zeit zur  Energieversorgung des Organismus verfügbar</a:t>
            </a:r>
            <a:r>
              <a:rPr dirty="0" sz="1400" spc="2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sein.</a:t>
            </a:r>
            <a:endParaRPr sz="1400">
              <a:latin typeface="Times New Roman"/>
              <a:cs typeface="Times New Roman"/>
            </a:endParaRPr>
          </a:p>
          <a:p>
            <a:pPr marL="755015" marR="5080" indent="-285750">
              <a:lnSpc>
                <a:spcPct val="117200"/>
              </a:lnSpc>
              <a:spcBef>
                <a:spcPts val="1290"/>
              </a:spcBef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Während des Hungerns muss die 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Versorgung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glucoseabhängigen Gewebe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(Nervengewebe, Erythrozyten, Nierenmark) sichergestellt</a:t>
            </a:r>
            <a:r>
              <a:rPr dirty="0" sz="1400" spc="4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sein.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59277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/>
              <a:t>Hungerstoffwechsel bei Personen </a:t>
            </a:r>
            <a:r>
              <a:rPr dirty="0" sz="1800"/>
              <a:t>mit </a:t>
            </a:r>
            <a:r>
              <a:rPr dirty="0" sz="1800" spc="-5"/>
              <a:t>negativer </a:t>
            </a:r>
            <a:r>
              <a:rPr dirty="0" sz="1800"/>
              <a:t>Energiebilanz in  Industrie- und</a:t>
            </a:r>
            <a:r>
              <a:rPr dirty="0" sz="1800" spc="-5"/>
              <a:t> </a:t>
            </a:r>
            <a:r>
              <a:rPr dirty="0" sz="1800"/>
              <a:t>Entwicklungsländern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83140" y="1732914"/>
            <a:ext cx="4065904" cy="744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E3D89"/>
                </a:solidFill>
                <a:latin typeface="Times New Roman"/>
                <a:cs typeface="Times New Roman"/>
              </a:rPr>
              <a:t>„Hunger ist die schlimmste Form von</a:t>
            </a:r>
            <a:r>
              <a:rPr dirty="0" sz="1600" spc="-75" b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E3D89"/>
                </a:solidFill>
                <a:latin typeface="Times New Roman"/>
                <a:cs typeface="Times New Roman"/>
              </a:rPr>
              <a:t>Gewalt“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i="1">
                <a:solidFill>
                  <a:srgbClr val="2E3D89"/>
                </a:solidFill>
                <a:latin typeface="Times New Roman"/>
                <a:cs typeface="Times New Roman"/>
              </a:rPr>
              <a:t>(Mahatma</a:t>
            </a:r>
            <a:r>
              <a:rPr dirty="0" sz="1600" spc="-1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2E3D89"/>
                </a:solidFill>
                <a:latin typeface="Times New Roman"/>
                <a:cs typeface="Times New Roman"/>
              </a:rPr>
              <a:t>Gandhi)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0109" y="1339469"/>
            <a:ext cx="1565694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80871" y="2996056"/>
            <a:ext cx="1587309" cy="1188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80109" y="4722748"/>
            <a:ext cx="1620850" cy="1213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6493" y="2347595"/>
            <a:ext cx="2016251" cy="1347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6313" y="3283330"/>
            <a:ext cx="1771650" cy="1647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31920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605F5F"/>
                </a:solidFill>
              </a:rPr>
              <a:t>3. </a:t>
            </a:r>
            <a:r>
              <a:rPr dirty="0" spc="-5"/>
              <a:t>DER</a:t>
            </a:r>
            <a:r>
              <a:rPr dirty="0" spc="-114"/>
              <a:t> </a:t>
            </a:r>
            <a:r>
              <a:rPr dirty="0"/>
              <a:t>HUNGERSTOFFWECHSEL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664" y="1354489"/>
            <a:ext cx="5642610" cy="79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5500"/>
              </a:lnSpc>
              <a:spcBef>
                <a:spcPts val="100"/>
              </a:spcBef>
            </a:pPr>
            <a:r>
              <a:rPr dirty="0" sz="1600" spc="-5">
                <a:solidFill>
                  <a:srgbClr val="2F3D89"/>
                </a:solidFill>
                <a:latin typeface="Times New Roman"/>
                <a:cs typeface="Times New Roman"/>
              </a:rPr>
              <a:t>•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Aufgrund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regelhaften Folge von Adaptionsmechanismen kann  man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Hungerperiode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mehrere,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fließend ineinander übergehende  Phasen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einteilen: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55684" y="2390648"/>
          <a:ext cx="2500630" cy="177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905"/>
              </a:tblGrid>
              <a:tr h="432053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Postabsorptive Phase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287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1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Frühe</a:t>
                      </a:r>
                      <a:r>
                        <a:rPr dirty="0" sz="1400" spc="-10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Hungerphase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350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2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Späte</a:t>
                      </a:r>
                      <a:r>
                        <a:rPr dirty="0" sz="1400" spc="-10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Hungerphase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287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7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Prolongierte</a:t>
                      </a:r>
                      <a:r>
                        <a:rPr dirty="0" sz="1400" spc="-10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Hungerphase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0309" y="4379680"/>
            <a:ext cx="5878195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stellt sich 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Katabolismus um, d.h. während des  Hungerns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gewinnt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Organismus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für ihn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notwendige Energie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den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Energiespeichern.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512" y="5370298"/>
            <a:ext cx="5835650" cy="1053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4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Dabei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greift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 zunächst auf die begrenzten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Kohlenhydratreserven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dann 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seinen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größten Energiespeicher das Depotfett zurück,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Umwandlung lebenswichtiger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Proteine zu Glucose  einzuschränken.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235" y="6502272"/>
            <a:ext cx="65208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99" y="6444514"/>
            <a:ext cx="651954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35985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3.	</a:t>
            </a:r>
            <a:r>
              <a:rPr dirty="0" sz="1800" spc="-5"/>
              <a:t>DER</a:t>
            </a:r>
            <a:r>
              <a:rPr dirty="0" sz="1800" spc="-15"/>
              <a:t> </a:t>
            </a:r>
            <a:r>
              <a:rPr dirty="0" sz="1800" spc="-10"/>
              <a:t>HUNGERSTOFFWECHSEL</a:t>
            </a:r>
            <a:endParaRPr sz="1800"/>
          </a:p>
          <a:p>
            <a:pPr marL="412115">
              <a:lnSpc>
                <a:spcPct val="100000"/>
              </a:lnSpc>
            </a:pPr>
            <a:r>
              <a:rPr dirty="0" sz="1800">
                <a:solidFill>
                  <a:srgbClr val="2E3D89"/>
                </a:solidFill>
              </a:rPr>
              <a:t>- </a:t>
            </a:r>
            <a:r>
              <a:rPr dirty="0" sz="1800" spc="-5" i="1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Energiespeicher</a:t>
            </a:r>
            <a:r>
              <a:rPr dirty="0" sz="1800" spc="-1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35" y="1364868"/>
            <a:ext cx="6539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E5E5E"/>
                </a:solidFill>
                <a:latin typeface="Times New Roman"/>
                <a:cs typeface="Times New Roman"/>
              </a:rPr>
              <a:t>Tabelle</a:t>
            </a:r>
            <a:r>
              <a:rPr dirty="0" sz="1200">
                <a:solidFill>
                  <a:srgbClr val="5E5E5E"/>
                </a:solidFill>
                <a:latin typeface="Times New Roman"/>
                <a:cs typeface="Times New Roman"/>
              </a:rPr>
              <a:t>: Energiereserven </a:t>
            </a:r>
            <a:r>
              <a:rPr dirty="0" sz="1200" spc="-5">
                <a:solidFill>
                  <a:srgbClr val="5E5E5E"/>
                </a:solidFill>
                <a:latin typeface="Times New Roman"/>
                <a:cs typeface="Times New Roman"/>
              </a:rPr>
              <a:t>normalgewichtiger und massiv übergewichtiger </a:t>
            </a:r>
            <a:r>
              <a:rPr dirty="0" sz="1200">
                <a:solidFill>
                  <a:srgbClr val="5E5E5E"/>
                </a:solidFill>
                <a:latin typeface="Times New Roman"/>
                <a:cs typeface="Times New Roman"/>
              </a:rPr>
              <a:t>Menschen sowie Überlebenszeit  beim totalem</a:t>
            </a:r>
            <a:r>
              <a:rPr dirty="0" sz="1200" spc="-5">
                <a:solidFill>
                  <a:srgbClr val="5E5E5E"/>
                </a:solidFill>
                <a:latin typeface="Times New Roman"/>
                <a:cs typeface="Times New Roman"/>
              </a:rPr>
              <a:t> Fasten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5840" y="1914017"/>
          <a:ext cx="6486525" cy="4163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295"/>
                <a:gridCol w="868680"/>
                <a:gridCol w="952500"/>
                <a:gridCol w="711200"/>
                <a:gridCol w="859154"/>
                <a:gridCol w="929004"/>
                <a:gridCol w="737235"/>
              </a:tblGrid>
              <a:tr h="385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100" spc="-5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Normales Körpergewicht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477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5969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100" spc="-5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Massives Übergewicht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4775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06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20979" marR="205740" indent="-82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Körper-  bestand 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[Kg]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115" marR="15049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Verfügbare 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Reserven  [Kg]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4310" marR="130175" indent="-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Energie  </a:t>
                      </a: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[kcal]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15900" marR="200660" indent="-88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Körper-  bestand 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[Kg]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50" marR="1390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Verfügbare 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Reserven  [Kg]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6375" marR="143510" indent="-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Energie  </a:t>
                      </a: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[kcal]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41019">
                <a:tc>
                  <a:txBody>
                    <a:bodyPr/>
                    <a:lstStyle/>
                    <a:p>
                      <a:pPr marL="323850" marR="315595" indent="14414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TG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des 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tgewebes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105.000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743.000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41782">
                <a:tc>
                  <a:txBody>
                    <a:bodyPr/>
                    <a:lstStyle/>
                    <a:p>
                      <a:pPr marL="359410" marR="321310" indent="-298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Proteine</a:t>
                      </a:r>
                      <a:r>
                        <a:rPr dirty="0" sz="1100" spc="-6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aus  </a:t>
                      </a: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Zellemasse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8.000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16.000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160655" marR="153035" indent="1257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Glykogen aus  Leber und</a:t>
                      </a:r>
                      <a:r>
                        <a:rPr dirty="0" sz="1100" spc="-6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Muskel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0,25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0,25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0,25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0,25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9422">
                <a:tc>
                  <a:txBody>
                    <a:bodyPr/>
                    <a:lstStyle/>
                    <a:p>
                      <a:pPr algn="ctr" marL="219075" marR="212090" indent="6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Summe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der  verfügbaren  </a:t>
                      </a:r>
                      <a:r>
                        <a:rPr dirty="0" sz="11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Energi</a:t>
                      </a: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reserven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114.000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760.000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0183">
                <a:tc>
                  <a:txBody>
                    <a:bodyPr/>
                    <a:lstStyle/>
                    <a:p>
                      <a:pPr algn="ctr" marL="175895" marR="167640" indent="-12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Überlebenszeit, 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Tage (GU =</a:t>
                      </a:r>
                      <a:r>
                        <a:rPr dirty="0" sz="1100" spc="-3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2000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1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kcal/d)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57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1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380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699" y="6444514"/>
            <a:ext cx="651954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971" y="1714205"/>
            <a:ext cx="6411595" cy="2520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marR="53975" indent="-343535">
              <a:lnSpc>
                <a:spcPct val="105300"/>
              </a:lnSpc>
              <a:spcBef>
                <a:spcPts val="100"/>
              </a:spcBef>
              <a:tabLst>
                <a:tab pos="3930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Diese erste Phase 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Hungerstoffwechsels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beginnt nach Beendigung der  Resorption, d.h. etwa 5 bis 6 Stunden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nach der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letzten</a:t>
            </a:r>
            <a:r>
              <a:rPr dirty="0" sz="1600" spc="-7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Nahrungszufuhr.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93065" marR="17780" indent="-343535">
              <a:lnSpc>
                <a:spcPct val="105400"/>
              </a:lnSpc>
              <a:tabLst>
                <a:tab pos="3930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postabsorptive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Phase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zeichnet sich vor allem durch die Mobilisation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von Leberglykogen aus, um den Glucosebedarf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Körpers,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besonders  die glucoseabhängigen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Gewebe, wie ZNS, Erythrozyten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Nierenmark,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absolut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auf Glucose angewiesen sind, erfüllen zu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können.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93700" marR="537845" indent="-343535">
              <a:lnSpc>
                <a:spcPct val="105300"/>
              </a:lnSpc>
              <a:tabLst>
                <a:tab pos="3937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Selbst unter Hungerbedingungen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muss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Blutglucosespiegel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über 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40mg*dl</a:t>
            </a:r>
            <a:r>
              <a:rPr dirty="0" baseline="25252" sz="1650" spc="-15">
                <a:solidFill>
                  <a:srgbClr val="2E3D89"/>
                </a:solidFill>
                <a:latin typeface="Times New Roman"/>
                <a:cs typeface="Times New Roman"/>
              </a:rPr>
              <a:t>-1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(2,2mM) gehalten</a:t>
            </a:r>
            <a:r>
              <a:rPr dirty="0" sz="1600" spc="-13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werden.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664" y="1510410"/>
            <a:ext cx="6009640" cy="126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Der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Glucosestoffwechsel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Während der ersten Stunden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Nahrungskarenz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kommt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es zu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einem  Absinken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Blutzuckerspiegels (BZ),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welcher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Abfall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 pankreatischen Insulinsekretion nach sich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zieht.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415" y="2995294"/>
            <a:ext cx="3887723" cy="2375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3767" y="3427348"/>
            <a:ext cx="4032504" cy="2579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0511" y="5469763"/>
            <a:ext cx="2944495" cy="443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Nüchternblutzuckerwerte (n =</a:t>
            </a:r>
            <a:r>
              <a:rPr dirty="0" sz="1000" spc="-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22)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699" y="6444514"/>
            <a:ext cx="651954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1768" y="6046605"/>
            <a:ext cx="26174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Insulinbestimmung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(n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= 28)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im</a:t>
            </a:r>
            <a:r>
              <a:rPr dirty="0" sz="1000" spc="-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Fasten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053" y="1426931"/>
            <a:ext cx="6224905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Folge ist eine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Verminderung der Glucoseaufnahme im Muskel-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 Fettgewebe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sowie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der Leber.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263" y="2275204"/>
            <a:ext cx="6624828" cy="345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9235" y="5758505"/>
            <a:ext cx="45002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Die Wirkung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von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Insulin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auf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den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Einbau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von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GLUT-4 in die</a:t>
            </a:r>
            <a:r>
              <a:rPr dirty="0" sz="1000" spc="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Zellmembran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699" y="6444514"/>
            <a:ext cx="651954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8083" y="1630553"/>
            <a:ext cx="4171695" cy="3901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13037" y="5614580"/>
            <a:ext cx="17983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</a:t>
            </a:r>
            <a:r>
              <a:rPr dirty="0" sz="1000" spc="-30" b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Glucokinase-Aktivität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99" y="6444514"/>
            <a:ext cx="651954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414" y="1439462"/>
            <a:ext cx="6248400" cy="390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Der</a:t>
            </a:r>
            <a:r>
              <a:rPr dirty="0" sz="1600" spc="-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Glykogenabbau</a:t>
            </a:r>
            <a:endParaRPr sz="1600">
              <a:latin typeface="Times New Roman"/>
              <a:cs typeface="Times New Roman"/>
            </a:endParaRPr>
          </a:p>
          <a:p>
            <a:pPr algn="just" marL="499109" marR="5080" indent="-343535">
              <a:lnSpc>
                <a:spcPct val="105300"/>
              </a:lnSpc>
              <a:spcBef>
                <a:spcPts val="1380"/>
              </a:spcBef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größten 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wichtigsten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Glykogenspeicher sind die Leber und das  Muskelgewebe.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marL="499109" marR="85725" indent="-343535">
              <a:lnSpc>
                <a:spcPct val="105500"/>
              </a:lnSpc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Bei einem gut ernährten gesunden Menschen (70 kg schwerer Mann)  verfügt die Leber über ca. 75g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Glykogen und die Muskulatur über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ca.  150g.</a:t>
            </a:r>
            <a:endParaRPr sz="1600">
              <a:latin typeface="Times New Roman"/>
              <a:cs typeface="Times New Roman"/>
            </a:endParaRPr>
          </a:p>
          <a:p>
            <a:pPr marL="571500" marR="2820670" indent="-343535">
              <a:lnSpc>
                <a:spcPct val="105400"/>
              </a:lnSpc>
              <a:spcBef>
                <a:spcPts val="1195"/>
              </a:spcBef>
              <a:tabLst>
                <a:tab pos="571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Infolge 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abfallenden BZ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wird  schon nach wenigen Stunden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  Hypothalamus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eine  sympathikotone Stimulation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provoziert, die zu einer</a:t>
            </a:r>
            <a:r>
              <a:rPr dirty="0" sz="1600" spc="-7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verstärkten  Adrenalinausschüttung ins Blut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führt.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482" y="5533974"/>
            <a:ext cx="3199765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Zudem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wird Glucagon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α-  Zellen des Pankreas sezerniert</a:t>
            </a:r>
            <a:r>
              <a:rPr dirty="0" sz="1600" spc="-7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 ins Blut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abgegeben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7345" y="3211702"/>
            <a:ext cx="3240023" cy="299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57381" y="2894539"/>
            <a:ext cx="318770" cy="326390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Adrenalin- und Noradrenalinausscheidung im Urin  und Blutzuckerverhalten im</a:t>
            </a:r>
            <a:r>
              <a:rPr dirty="0" sz="1000" spc="-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Fasten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664" y="1498558"/>
            <a:ext cx="6547484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Adrenalin stimuliert deutlich 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Glykogenabbau im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Skelettmuskel und nur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geringen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Ausmaß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der Leber, während Glucagon in der Leber den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Abbau der Glykogenspeicher fördert.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6043" y="2419223"/>
            <a:ext cx="6413055" cy="3625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80871" y="1915540"/>
            <a:ext cx="1565173" cy="1940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0511" y="5734939"/>
            <a:ext cx="3884929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27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615315">
              <a:lnSpc>
                <a:spcPct val="100000"/>
              </a:lnSpc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Hormonelle Regulation des</a:t>
            </a:r>
            <a:r>
              <a:rPr dirty="0" sz="1000" spc="2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Glykogenstoffwechsels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58096" y="3885569"/>
            <a:ext cx="13474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Abb.: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Glucagon</a:t>
            </a:r>
            <a:r>
              <a:rPr dirty="0" sz="1000" spc="-4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Rezeptor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/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Postabsorptive Phase</a:t>
            </a:r>
            <a:r>
              <a:rPr dirty="0" spc="-6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778161"/>
            <a:ext cx="6392545" cy="299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6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Nur die Leber ist in der Lage das gespeicherte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Glykogen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als freie Glucose  an das Blut abzugeben, da nur sie über die Glucose-6-Phoshatase</a:t>
            </a:r>
            <a:r>
              <a:rPr dirty="0" sz="1600" spc="-6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verfügt.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140335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Muskeln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können ihre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Glykogenspeicher demnach nur für sich selbst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nutzen,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steht ihnen auch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Notfall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direkt Energie zur</a:t>
            </a:r>
            <a:r>
              <a:rPr dirty="0" sz="1600" spc="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Verfügung.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361950" indent="-343535">
              <a:lnSpc>
                <a:spcPct val="1056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In zunehmendem Maße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kommt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es 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den ersten Fastentagen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zu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einem  Absinken 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Insulinspiegels,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während der Glucagonspiegel</a:t>
            </a:r>
            <a:r>
              <a:rPr dirty="0" sz="1600" spc="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ansteigt.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123189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Diese Hormonkonstellation bewirkt die Stimulation von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Enzymen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in der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Leber, welche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Glucolyse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hemmen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und die Gluconeogenese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stimulieren.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29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309" y="1510410"/>
            <a:ext cx="6205855" cy="371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frühe Hungerphase schließt sich an die postabsorptive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Phase</a:t>
            </a:r>
            <a:r>
              <a:rPr dirty="0" sz="1600" spc="-3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132080" indent="-343535">
              <a:lnSpc>
                <a:spcPct val="1054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Glykogenspeicher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nach 24 -48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stündigem, spätestens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nach  dreitägigem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Fasten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weitestgehend aufgebraucht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sind, muss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Gang gebracht werden,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 ausreichende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Glucoseversorgung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glucoseabhängigen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Gewebe,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insbesondere des  Gehirns, zu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gewährleisten.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79375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Zwar greift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Körper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sofort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seine Fettreserven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zurück, doch  ist ihre Mobilisation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Fastenstoffwechsel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 Beginn relativ</a:t>
            </a:r>
            <a:r>
              <a:rPr dirty="0" sz="1600" spc="4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langsam.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Hauptorte der Gluconeogenese sind die Leber und die</a:t>
            </a:r>
            <a:r>
              <a:rPr dirty="0" sz="1600" spc="-2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Nieren.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hepatische Glucoseproduktion beträgt in der Frühphase des Fastens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ca. 180g am Tag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716" y="5423034"/>
            <a:ext cx="5957570" cy="796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4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Nieren stellen in der postabsorptiven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Phase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weniger als 10% der  gesamten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Glucoseproduktion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bereit.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zweiten Fastenwoche  liefern sie fast die Hälfte der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Glucose.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14859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Inhaltsübersicht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757053" y="1510410"/>
            <a:ext cx="4445000" cy="367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1.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EINLEITUNG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2.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WAS IST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HUNGER?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Definition der</a:t>
            </a:r>
            <a:r>
              <a:rPr dirty="0" sz="14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Unterernährung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90"/>
              </a:spcBef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Wie kann die Unterernährung diagnostiziert</a:t>
            </a:r>
            <a:r>
              <a:rPr dirty="0" sz="1400" spc="7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E5E5E"/>
                </a:solidFill>
                <a:latin typeface="Times New Roman"/>
                <a:cs typeface="Times New Roman"/>
              </a:rPr>
              <a:t>werden?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80"/>
              </a:spcBef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Epidemiologie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3.	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DER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HUNGERSTOFFWECHSEL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>
                <a:solidFill>
                  <a:srgbClr val="5E5E5E"/>
                </a:solidFill>
                <a:latin typeface="Times New Roman"/>
                <a:cs typeface="Times New Roman"/>
              </a:rPr>
              <a:t>Die</a:t>
            </a:r>
            <a:r>
              <a:rPr dirty="0" sz="14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Energiespeicher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80"/>
              </a:spcBef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Postabsorptive</a:t>
            </a:r>
            <a:r>
              <a:rPr dirty="0" sz="14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Phase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85"/>
              </a:spcBef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Frühe</a:t>
            </a:r>
            <a:r>
              <a:rPr dirty="0" sz="1400" spc="-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Hungerphase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80"/>
              </a:spcBef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Späte</a:t>
            </a:r>
            <a:r>
              <a:rPr dirty="0" sz="1400" spc="-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Hungerphase</a:t>
            </a:r>
            <a:endParaRPr sz="14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80"/>
              </a:spcBef>
              <a:tabLst>
                <a:tab pos="65214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Prolongierte</a:t>
            </a:r>
            <a:r>
              <a:rPr dirty="0" sz="14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5E5E5E"/>
                </a:solidFill>
                <a:latin typeface="Times New Roman"/>
                <a:cs typeface="Times New Roman"/>
              </a:rPr>
              <a:t>Hungerphase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309" y="1498558"/>
            <a:ext cx="5849620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Nach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etwa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24 Stunden entstammen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über 66%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der  Gluconeogenese. Sie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beherrscht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den ersten zehn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Fastentagen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Stoffwechselgeschehen.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6133" y="2419223"/>
            <a:ext cx="4969001" cy="3605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54105" y="6046596"/>
            <a:ext cx="4167504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Prozentuale Anteile der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Brennstofflieferanten im</a:t>
            </a:r>
            <a:r>
              <a:rPr dirty="0" sz="1000" spc="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Fastenstoffwechsel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72092" y="2462276"/>
          <a:ext cx="2750185" cy="1382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3825"/>
              </a:tblGrid>
              <a:tr h="490727"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400" spc="-5" b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glucoplastische Aminosäuren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144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6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400" spc="-5" b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Lactat und</a:t>
                      </a:r>
                      <a:r>
                        <a:rPr dirty="0" sz="1400" spc="-15" b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Pyruvat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652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-5" b="1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Glycerin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15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4664" y="1571711"/>
            <a:ext cx="5954395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 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Substraten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zur Glucoseproduktion herangezogen werden,  gehören: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571711"/>
            <a:ext cx="6390640" cy="2435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113155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Der Aufbau von Glucose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aus glucoplastischen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Aminosäuren 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(Gluconeogenese)</a:t>
            </a:r>
            <a:endParaRPr sz="1600">
              <a:latin typeface="Times New Roman"/>
              <a:cs typeface="Times New Roman"/>
            </a:endParaRPr>
          </a:p>
          <a:p>
            <a:pPr marL="571500" marR="310515" indent="-343535">
              <a:lnSpc>
                <a:spcPct val="105300"/>
              </a:lnSpc>
              <a:spcBef>
                <a:spcPts val="1055"/>
              </a:spcBef>
              <a:tabLst>
                <a:tab pos="571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Blut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ansteigende Glucagon wird jetzt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zum Steuerungsfaktor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einer bedarfsgerechten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Proteolyse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aktiviert unter steigendem  Kortisoneinfluss die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Gluconeogenese.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571500" marR="5080" indent="-343535">
              <a:lnSpc>
                <a:spcPct val="105500"/>
              </a:lnSpc>
              <a:tabLst>
                <a:tab pos="571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Dazu stehen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Eiweißreserven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 Blut, dem subkutanen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Bindegewebe, der Muskulatur und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Basalmembranen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Kapillaren  zur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Verfügung.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281" y="1571711"/>
            <a:ext cx="6162040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0365" marR="43180" indent="-342900">
              <a:lnSpc>
                <a:spcPct val="105500"/>
              </a:lnSpc>
              <a:spcBef>
                <a:spcPts val="95"/>
              </a:spcBef>
              <a:tabLst>
                <a:tab pos="3810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Proteinabbau in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frühen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Phase der Nahrungskarenz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dokumentiert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sich in einem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N-Verlust über den Urin von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etwa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12g d</a:t>
            </a:r>
            <a:r>
              <a:rPr dirty="0" baseline="25252" sz="1650" spc="-7">
                <a:solidFill>
                  <a:srgbClr val="2E3D89"/>
                </a:solidFill>
                <a:latin typeface="Times New Roman"/>
                <a:cs typeface="Times New Roman"/>
              </a:rPr>
              <a:t>-1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,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welches ca.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75-80g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Protein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Tag</a:t>
            </a:r>
            <a:r>
              <a:rPr dirty="0" sz="1600" spc="-3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entsprechen.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2115" y="2419222"/>
            <a:ext cx="5257800" cy="3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10087" y="5901816"/>
            <a:ext cx="49974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Täglicher Eiweiß-Abbau und renale Stickstoffausscheidung während einer 28tägigen  Fastenperiode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681" y="1571711"/>
            <a:ext cx="6050915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durch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Proteolyse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bereitgestellten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Aminosäuren müssen,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bevor  sie in die Gluconeogenese einfließen können,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transaminiert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werden.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1937" y="2762884"/>
            <a:ext cx="245745" cy="140970"/>
          </a:xfrm>
          <a:custGeom>
            <a:avLst/>
            <a:gdLst/>
            <a:ahLst/>
            <a:cxnLst/>
            <a:rect l="l" t="t" r="r" b="b"/>
            <a:pathLst>
              <a:path w="245744" h="140969">
                <a:moveTo>
                  <a:pt x="0" y="140970"/>
                </a:moveTo>
                <a:lnTo>
                  <a:pt x="245364" y="0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77301" y="2762885"/>
            <a:ext cx="237490" cy="135890"/>
          </a:xfrm>
          <a:custGeom>
            <a:avLst/>
            <a:gdLst/>
            <a:ahLst/>
            <a:cxnLst/>
            <a:rect l="l" t="t" r="r" b="b"/>
            <a:pathLst>
              <a:path w="237489" h="135889">
                <a:moveTo>
                  <a:pt x="0" y="0"/>
                </a:moveTo>
                <a:lnTo>
                  <a:pt x="236982" y="135635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68049" y="2434369"/>
            <a:ext cx="11430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45"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0369" y="2551810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47244" y="48006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19795" y="257771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0" y="0"/>
                </a:moveTo>
                <a:lnTo>
                  <a:pt x="42672" y="42672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00745" y="26043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0" y="0"/>
                </a:moveTo>
                <a:lnTo>
                  <a:pt x="35814" y="3581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9409" y="2628773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0" y="0"/>
                </a:moveTo>
                <a:lnTo>
                  <a:pt x="32004" y="3200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0359" y="2655442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0" y="0"/>
                </a:moveTo>
                <a:lnTo>
                  <a:pt x="25146" y="24383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39785" y="2679826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5" h="21589">
                <a:moveTo>
                  <a:pt x="0" y="0"/>
                </a:moveTo>
                <a:lnTo>
                  <a:pt x="20574" y="21336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8449" y="2706497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0" y="0"/>
                </a:moveTo>
                <a:lnTo>
                  <a:pt x="15240" y="13716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99399" y="273164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9906" y="914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43133" y="2434369"/>
            <a:ext cx="36449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sz="900" spc="10">
                <a:solidFill>
                  <a:srgbClr val="0000FF"/>
                </a:solidFill>
                <a:latin typeface="Arial"/>
                <a:cs typeface="Arial"/>
              </a:rPr>
              <a:t>+NH</a:t>
            </a:r>
            <a:r>
              <a:rPr dirty="0" baseline="-15873" sz="1050" spc="15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baseline="-15873"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4421" y="2579242"/>
            <a:ext cx="181610" cy="181610"/>
          </a:xfrm>
          <a:custGeom>
            <a:avLst/>
            <a:gdLst/>
            <a:ahLst/>
            <a:cxnLst/>
            <a:rect l="l" t="t" r="r" b="b"/>
            <a:pathLst>
              <a:path w="181610" h="181610">
                <a:moveTo>
                  <a:pt x="0" y="0"/>
                </a:moveTo>
                <a:lnTo>
                  <a:pt x="181356" y="1813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7751" y="2552573"/>
            <a:ext cx="213360" cy="210820"/>
          </a:xfrm>
          <a:custGeom>
            <a:avLst/>
            <a:gdLst/>
            <a:ahLst/>
            <a:cxnLst/>
            <a:rect l="l" t="t" r="r" b="b"/>
            <a:pathLst>
              <a:path w="213360" h="210819">
                <a:moveTo>
                  <a:pt x="213360" y="204977"/>
                </a:moveTo>
                <a:lnTo>
                  <a:pt x="48767" y="0"/>
                </a:lnTo>
                <a:lnTo>
                  <a:pt x="0" y="48767"/>
                </a:lnTo>
                <a:lnTo>
                  <a:pt x="199644" y="208787"/>
                </a:lnTo>
                <a:lnTo>
                  <a:pt x="209550" y="210311"/>
                </a:lnTo>
                <a:lnTo>
                  <a:pt x="213360" y="204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836551" y="2288827"/>
            <a:ext cx="12128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73641" y="2439797"/>
            <a:ext cx="0" cy="299085"/>
          </a:xfrm>
          <a:custGeom>
            <a:avLst/>
            <a:gdLst/>
            <a:ahLst/>
            <a:cxnLst/>
            <a:rect l="l" t="t" r="r" b="b"/>
            <a:pathLst>
              <a:path w="0" h="299085">
                <a:moveTo>
                  <a:pt x="0" y="298703"/>
                </a:moveTo>
                <a:lnTo>
                  <a:pt x="0" y="0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15551" y="2439797"/>
            <a:ext cx="0" cy="299085"/>
          </a:xfrm>
          <a:custGeom>
            <a:avLst/>
            <a:gdLst/>
            <a:ahLst/>
            <a:cxnLst/>
            <a:rect l="l" t="t" r="r" b="b"/>
            <a:pathLst>
              <a:path w="0" h="299085">
                <a:moveTo>
                  <a:pt x="0" y="298703"/>
                </a:moveTo>
                <a:lnTo>
                  <a:pt x="0" y="0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94977" y="2717164"/>
            <a:ext cx="190500" cy="191770"/>
          </a:xfrm>
          <a:custGeom>
            <a:avLst/>
            <a:gdLst/>
            <a:ahLst/>
            <a:cxnLst/>
            <a:rect l="l" t="t" r="r" b="b"/>
            <a:pathLst>
              <a:path w="190500" h="191769">
                <a:moveTo>
                  <a:pt x="0" y="0"/>
                </a:moveTo>
                <a:lnTo>
                  <a:pt x="190500" y="191261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93809" y="2717164"/>
            <a:ext cx="201295" cy="201295"/>
          </a:xfrm>
          <a:custGeom>
            <a:avLst/>
            <a:gdLst/>
            <a:ahLst/>
            <a:cxnLst/>
            <a:rect l="l" t="t" r="r" b="b"/>
            <a:pathLst>
              <a:path w="201294" h="201294">
                <a:moveTo>
                  <a:pt x="201168" y="0"/>
                </a:moveTo>
                <a:lnTo>
                  <a:pt x="0" y="201168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69211" y="2236248"/>
            <a:ext cx="12128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5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07063" y="2387980"/>
            <a:ext cx="0" cy="299085"/>
          </a:xfrm>
          <a:custGeom>
            <a:avLst/>
            <a:gdLst/>
            <a:ahLst/>
            <a:cxnLst/>
            <a:rect l="l" t="t" r="r" b="b"/>
            <a:pathLst>
              <a:path w="0" h="299085">
                <a:moveTo>
                  <a:pt x="0" y="298703"/>
                </a:moveTo>
                <a:lnTo>
                  <a:pt x="0" y="0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48211" y="2387980"/>
            <a:ext cx="0" cy="299085"/>
          </a:xfrm>
          <a:custGeom>
            <a:avLst/>
            <a:gdLst/>
            <a:ahLst/>
            <a:cxnLst/>
            <a:rect l="l" t="t" r="r" b="b"/>
            <a:pathLst>
              <a:path w="0" h="299085">
                <a:moveTo>
                  <a:pt x="0" y="298703"/>
                </a:moveTo>
                <a:lnTo>
                  <a:pt x="0" y="0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27637" y="2666110"/>
            <a:ext cx="191770" cy="191770"/>
          </a:xfrm>
          <a:custGeom>
            <a:avLst/>
            <a:gdLst/>
            <a:ahLst/>
            <a:cxnLst/>
            <a:rect l="l" t="t" r="r" b="b"/>
            <a:pathLst>
              <a:path w="191770" h="191769">
                <a:moveTo>
                  <a:pt x="0" y="0"/>
                </a:moveTo>
                <a:lnTo>
                  <a:pt x="191262" y="191261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27993" y="2666110"/>
            <a:ext cx="200025" cy="200025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199643" y="0"/>
                </a:moveTo>
                <a:lnTo>
                  <a:pt x="0" y="19964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35573" y="2710307"/>
            <a:ext cx="247015" cy="142875"/>
          </a:xfrm>
          <a:custGeom>
            <a:avLst/>
            <a:gdLst/>
            <a:ahLst/>
            <a:cxnLst/>
            <a:rect l="l" t="t" r="r" b="b"/>
            <a:pathLst>
              <a:path w="247014" h="142875">
                <a:moveTo>
                  <a:pt x="0" y="142494"/>
                </a:moveTo>
                <a:lnTo>
                  <a:pt x="246888" y="0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82473" y="2710307"/>
            <a:ext cx="237490" cy="135890"/>
          </a:xfrm>
          <a:custGeom>
            <a:avLst/>
            <a:gdLst/>
            <a:ahLst/>
            <a:cxnLst/>
            <a:rect l="l" t="t" r="r" b="b"/>
            <a:pathLst>
              <a:path w="237490" h="135889">
                <a:moveTo>
                  <a:pt x="0" y="0"/>
                </a:moveTo>
                <a:lnTo>
                  <a:pt x="236982" y="135635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673221" y="2382552"/>
            <a:ext cx="11430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45">
                <a:solidFill>
                  <a:srgbClr val="00FF00"/>
                </a:solidFill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45541" y="2499995"/>
            <a:ext cx="47625" cy="48895"/>
          </a:xfrm>
          <a:custGeom>
            <a:avLst/>
            <a:gdLst/>
            <a:ahLst/>
            <a:cxnLst/>
            <a:rect l="l" t="t" r="r" b="b"/>
            <a:pathLst>
              <a:path w="47625" h="48894">
                <a:moveTo>
                  <a:pt x="0" y="0"/>
                </a:moveTo>
                <a:lnTo>
                  <a:pt x="47244" y="48767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24967" y="252514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0"/>
                </a:moveTo>
                <a:lnTo>
                  <a:pt x="42672" y="42672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04393" y="255181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0" y="0"/>
                </a:moveTo>
                <a:lnTo>
                  <a:pt x="37338" y="37338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84581" y="2577719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4" h="30480">
                <a:moveTo>
                  <a:pt x="0" y="0"/>
                </a:moveTo>
                <a:lnTo>
                  <a:pt x="32004" y="30480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64007" y="2602864"/>
            <a:ext cx="26670" cy="26034"/>
          </a:xfrm>
          <a:custGeom>
            <a:avLst/>
            <a:gdLst/>
            <a:ahLst/>
            <a:cxnLst/>
            <a:rect l="l" t="t" r="r" b="b"/>
            <a:pathLst>
              <a:path w="26670" h="26035">
                <a:moveTo>
                  <a:pt x="0" y="0"/>
                </a:moveTo>
                <a:lnTo>
                  <a:pt x="26670" y="25908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44957" y="2628773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19">
                <a:moveTo>
                  <a:pt x="0" y="0"/>
                </a:moveTo>
                <a:lnTo>
                  <a:pt x="19050" y="19812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23621" y="265391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0" y="0"/>
                </a:moveTo>
                <a:lnTo>
                  <a:pt x="15240" y="15240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04571" y="267982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382" y="8382"/>
                </a:lnTo>
              </a:path>
            </a:pathLst>
          </a:custGeom>
          <a:ln w="11061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948305" y="2382552"/>
            <a:ext cx="363220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dirty="0" sz="900" spc="5">
                <a:solidFill>
                  <a:srgbClr val="0000FF"/>
                </a:solidFill>
                <a:latin typeface="Arial"/>
                <a:cs typeface="Arial"/>
              </a:rPr>
              <a:t>+NH</a:t>
            </a:r>
            <a:r>
              <a:rPr dirty="0" baseline="-15873" sz="1050" spc="7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baseline="-15873" sz="10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99593" y="2526664"/>
            <a:ext cx="181610" cy="182245"/>
          </a:xfrm>
          <a:custGeom>
            <a:avLst/>
            <a:gdLst/>
            <a:ahLst/>
            <a:cxnLst/>
            <a:rect l="l" t="t" r="r" b="b"/>
            <a:pathLst>
              <a:path w="181610" h="182244">
                <a:moveTo>
                  <a:pt x="0" y="0"/>
                </a:moveTo>
                <a:lnTo>
                  <a:pt x="181356" y="182118"/>
                </a:lnTo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71386" y="2499994"/>
            <a:ext cx="215265" cy="210820"/>
          </a:xfrm>
          <a:custGeom>
            <a:avLst/>
            <a:gdLst/>
            <a:ahLst/>
            <a:cxnLst/>
            <a:rect l="l" t="t" r="r" b="b"/>
            <a:pathLst>
              <a:path w="215264" h="210819">
                <a:moveTo>
                  <a:pt x="214884" y="206501"/>
                </a:moveTo>
                <a:lnTo>
                  <a:pt x="50291" y="0"/>
                </a:lnTo>
                <a:lnTo>
                  <a:pt x="0" y="50291"/>
                </a:lnTo>
                <a:lnTo>
                  <a:pt x="201168" y="208787"/>
                </a:lnTo>
                <a:lnTo>
                  <a:pt x="211074" y="210311"/>
                </a:lnTo>
                <a:lnTo>
                  <a:pt x="214884" y="20650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634685" y="2558559"/>
            <a:ext cx="107950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55">
                <a:latin typeface="Times New Roman"/>
                <a:cs typeface="Times New Roman"/>
              </a:rPr>
              <a:t>+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85855" y="2623439"/>
            <a:ext cx="115570" cy="30480"/>
          </a:xfrm>
          <a:custGeom>
            <a:avLst/>
            <a:gdLst/>
            <a:ahLst/>
            <a:cxnLst/>
            <a:rect l="l" t="t" r="r" b="b"/>
            <a:pathLst>
              <a:path w="115570" h="30480">
                <a:moveTo>
                  <a:pt x="115062" y="30479"/>
                </a:moveTo>
                <a:lnTo>
                  <a:pt x="0" y="0"/>
                </a:lnTo>
                <a:lnTo>
                  <a:pt x="13716" y="30479"/>
                </a:lnTo>
                <a:lnTo>
                  <a:pt x="11506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474859" y="2677541"/>
            <a:ext cx="115570" cy="29209"/>
          </a:xfrm>
          <a:custGeom>
            <a:avLst/>
            <a:gdLst/>
            <a:ahLst/>
            <a:cxnLst/>
            <a:rect l="l" t="t" r="r" b="b"/>
            <a:pathLst>
              <a:path w="115570" h="29210">
                <a:moveTo>
                  <a:pt x="115062" y="28955"/>
                </a:moveTo>
                <a:lnTo>
                  <a:pt x="99822" y="0"/>
                </a:lnTo>
                <a:lnTo>
                  <a:pt x="0" y="0"/>
                </a:lnTo>
                <a:lnTo>
                  <a:pt x="115062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76383" y="2648585"/>
            <a:ext cx="1121410" cy="0"/>
          </a:xfrm>
          <a:custGeom>
            <a:avLst/>
            <a:gdLst/>
            <a:ahLst/>
            <a:cxnLst/>
            <a:rect l="l" t="t" r="r" b="b"/>
            <a:pathLst>
              <a:path w="1121410" h="0">
                <a:moveTo>
                  <a:pt x="11209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474859" y="2648204"/>
            <a:ext cx="1125220" cy="0"/>
          </a:xfrm>
          <a:custGeom>
            <a:avLst/>
            <a:gdLst/>
            <a:ahLst/>
            <a:cxnLst/>
            <a:rect l="l" t="t" r="r" b="b"/>
            <a:pathLst>
              <a:path w="1125220" h="0">
                <a:moveTo>
                  <a:pt x="0" y="0"/>
                </a:moveTo>
                <a:lnTo>
                  <a:pt x="112471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76205" y="2682875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 h="0">
                <a:moveTo>
                  <a:pt x="0" y="0"/>
                </a:moveTo>
                <a:lnTo>
                  <a:pt x="11216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74681" y="2682875"/>
            <a:ext cx="1126490" cy="0"/>
          </a:xfrm>
          <a:custGeom>
            <a:avLst/>
            <a:gdLst/>
            <a:ahLst/>
            <a:cxnLst/>
            <a:rect l="l" t="t" r="r" b="b"/>
            <a:pathLst>
              <a:path w="1126489" h="0">
                <a:moveTo>
                  <a:pt x="0" y="0"/>
                </a:moveTo>
                <a:lnTo>
                  <a:pt x="11262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591693" y="2412240"/>
            <a:ext cx="1013460" cy="1917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15">
                <a:solidFill>
                  <a:srgbClr val="0000FF"/>
                </a:solidFill>
                <a:latin typeface="Times New Roman"/>
                <a:cs typeface="Times New Roman"/>
              </a:rPr>
              <a:t>Aminotransferase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65663" y="2851945"/>
            <a:ext cx="1067435" cy="4432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5"/>
              </a:spcBef>
              <a:tabLst>
                <a:tab pos="866775" algn="l"/>
              </a:tabLst>
            </a:pPr>
            <a:r>
              <a:rPr dirty="0" sz="900" spc="15">
                <a:latin typeface="Arial"/>
                <a:cs typeface="Arial"/>
              </a:rPr>
              <a:t>-OOC	R</a:t>
            </a:r>
            <a:r>
              <a:rPr dirty="0" baseline="-15873" sz="1050" spc="22">
                <a:latin typeface="Arial"/>
                <a:cs typeface="Arial"/>
              </a:rPr>
              <a:t>1</a:t>
            </a:r>
            <a:endParaRPr baseline="-15873" sz="105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919"/>
              </a:spcBef>
            </a:pPr>
            <a:r>
              <a:rPr dirty="0" sz="1050" spc="60">
                <a:latin typeface="Symbol"/>
                <a:cs typeface="Symbol"/>
              </a:rPr>
              <a:t></a:t>
            </a:r>
            <a:r>
              <a:rPr dirty="0" sz="1050" spc="-215">
                <a:latin typeface="Times New Roman"/>
                <a:cs typeface="Times New Roman"/>
              </a:rPr>
              <a:t> </a:t>
            </a:r>
            <a:r>
              <a:rPr dirty="0" sz="1050" spc="30">
                <a:latin typeface="Times New Roman"/>
                <a:cs typeface="Times New Roman"/>
              </a:rPr>
              <a:t>- </a:t>
            </a:r>
            <a:r>
              <a:rPr dirty="0" sz="1050" spc="20">
                <a:latin typeface="Times New Roman"/>
                <a:cs typeface="Times New Roman"/>
              </a:rPr>
              <a:t>Aminosäure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71909" y="2564454"/>
            <a:ext cx="1021715" cy="75438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775"/>
              </a:spcBef>
            </a:pPr>
            <a:r>
              <a:rPr dirty="0" sz="1050" spc="55">
                <a:latin typeface="Times New Roman"/>
                <a:cs typeface="Times New Roman"/>
              </a:rPr>
              <a:t>+</a:t>
            </a:r>
            <a:endParaRPr sz="105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560"/>
              </a:spcBef>
              <a:tabLst>
                <a:tab pos="821055" algn="l"/>
              </a:tabLst>
            </a:pPr>
            <a:r>
              <a:rPr dirty="0" sz="900" spc="15">
                <a:solidFill>
                  <a:srgbClr val="00FF00"/>
                </a:solidFill>
                <a:latin typeface="Arial"/>
                <a:cs typeface="Arial"/>
              </a:rPr>
              <a:t>-OOC	R</a:t>
            </a:r>
            <a:r>
              <a:rPr dirty="0" baseline="-15873" sz="1050" spc="22">
                <a:solidFill>
                  <a:srgbClr val="00FF00"/>
                </a:solidFill>
                <a:latin typeface="Arial"/>
                <a:cs typeface="Arial"/>
              </a:rPr>
              <a:t>2</a:t>
            </a:r>
            <a:endParaRPr baseline="-15873" sz="105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890"/>
              </a:spcBef>
            </a:pPr>
            <a:r>
              <a:rPr dirty="0" sz="1050" spc="60">
                <a:latin typeface="Symbol"/>
                <a:cs typeface="Symbol"/>
              </a:rPr>
              <a:t></a:t>
            </a:r>
            <a:r>
              <a:rPr dirty="0" sz="1050" spc="60">
                <a:latin typeface="Times New Roman"/>
                <a:cs typeface="Times New Roman"/>
              </a:rPr>
              <a:t> </a:t>
            </a:r>
            <a:r>
              <a:rPr dirty="0" baseline="2645" sz="1575" spc="44">
                <a:latin typeface="Times New Roman"/>
                <a:cs typeface="Times New Roman"/>
              </a:rPr>
              <a:t>-</a:t>
            </a:r>
            <a:r>
              <a:rPr dirty="0" baseline="2645" sz="1575" spc="-172">
                <a:latin typeface="Times New Roman"/>
                <a:cs typeface="Times New Roman"/>
              </a:rPr>
              <a:t> </a:t>
            </a:r>
            <a:r>
              <a:rPr dirty="0" baseline="2645" sz="1575" spc="30">
                <a:latin typeface="Times New Roman"/>
                <a:cs typeface="Times New Roman"/>
              </a:rPr>
              <a:t>Ketosäure</a:t>
            </a:r>
            <a:endParaRPr baseline="2645" sz="1575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71625" y="2826798"/>
            <a:ext cx="956310" cy="46799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5"/>
              </a:spcBef>
              <a:tabLst>
                <a:tab pos="755015" algn="l"/>
              </a:tabLst>
            </a:pPr>
            <a:r>
              <a:rPr dirty="0" sz="900" spc="15">
                <a:latin typeface="Arial"/>
                <a:cs typeface="Arial"/>
              </a:rPr>
              <a:t>-OOC	R</a:t>
            </a:r>
            <a:r>
              <a:rPr dirty="0" baseline="-15873" sz="1050" spc="22">
                <a:latin typeface="Arial"/>
                <a:cs typeface="Arial"/>
              </a:rPr>
              <a:t>1</a:t>
            </a:r>
            <a:endParaRPr baseline="-15873"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050" spc="70">
                <a:latin typeface="Symbol"/>
                <a:cs typeface="Symbol"/>
              </a:rPr>
              <a:t></a:t>
            </a:r>
            <a:r>
              <a:rPr dirty="0" sz="1050" spc="70">
                <a:latin typeface="Times New Roman"/>
                <a:cs typeface="Times New Roman"/>
              </a:rPr>
              <a:t>-</a:t>
            </a:r>
            <a:r>
              <a:rPr dirty="0" sz="1050" spc="-40">
                <a:latin typeface="Times New Roman"/>
                <a:cs typeface="Times New Roman"/>
              </a:rPr>
              <a:t> </a:t>
            </a:r>
            <a:r>
              <a:rPr dirty="0" sz="1050" spc="20">
                <a:latin typeface="Times New Roman"/>
                <a:cs typeface="Times New Roman"/>
              </a:rPr>
              <a:t>Ketosäure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70835" y="2800890"/>
            <a:ext cx="1065530" cy="50101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5"/>
              </a:spcBef>
              <a:tabLst>
                <a:tab pos="864869" algn="l"/>
              </a:tabLst>
            </a:pPr>
            <a:r>
              <a:rPr dirty="0" sz="900" spc="15">
                <a:solidFill>
                  <a:srgbClr val="00FF00"/>
                </a:solidFill>
                <a:latin typeface="Arial"/>
                <a:cs typeface="Arial"/>
              </a:rPr>
              <a:t>-OOC	R</a:t>
            </a:r>
            <a:r>
              <a:rPr dirty="0" baseline="-15873" sz="1050" spc="22">
                <a:solidFill>
                  <a:srgbClr val="00FF00"/>
                </a:solidFill>
                <a:latin typeface="Arial"/>
                <a:cs typeface="Arial"/>
              </a:rPr>
              <a:t>2</a:t>
            </a:r>
            <a:endParaRPr baseline="-15873"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</a:pPr>
            <a:r>
              <a:rPr dirty="0" sz="1050" spc="60">
                <a:latin typeface="Symbol"/>
                <a:cs typeface="Symbol"/>
              </a:rPr>
              <a:t></a:t>
            </a:r>
            <a:r>
              <a:rPr dirty="0" sz="1050" spc="-175">
                <a:latin typeface="Times New Roman"/>
                <a:cs typeface="Times New Roman"/>
              </a:rPr>
              <a:t> </a:t>
            </a:r>
            <a:r>
              <a:rPr dirty="0" baseline="2645" sz="1575" spc="44">
                <a:latin typeface="Times New Roman"/>
                <a:cs typeface="Times New Roman"/>
              </a:rPr>
              <a:t>- </a:t>
            </a:r>
            <a:r>
              <a:rPr dirty="0" baseline="2645" sz="1575" spc="22">
                <a:latin typeface="Times New Roman"/>
                <a:cs typeface="Times New Roman"/>
              </a:rPr>
              <a:t>Aminosäure</a:t>
            </a:r>
            <a:endParaRPr baseline="2645" sz="1575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0309" y="3514811"/>
            <a:ext cx="5879465" cy="1199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Das Substrat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 für die Nieren vorwiegend das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Glutamin, für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Leber hauptsächlich das</a:t>
            </a:r>
            <a:r>
              <a:rPr dirty="0" sz="1600" spc="-2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Alanin.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755015" marR="91440" indent="-285750">
              <a:lnSpc>
                <a:spcPct val="105000"/>
              </a:lnSpc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Alanin und Glutamin entstehen im Muskel wenn das Kohlenstoffgerüst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verzweigt-kettiger Aminosäuren als Brennstoff benutzt</a:t>
            </a:r>
            <a:r>
              <a:rPr dirty="0" sz="1400" spc="4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wird.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57509" y="4878062"/>
            <a:ext cx="5817870" cy="95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50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Das durch die Transaminierungsreaktion entstehtende Ammoniak wird auf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Pyruvat und Glutamat übertragen, 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wobei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Alanin und Glutamin entstehen.  Diese werden an das Blut abgegeben und transportieren so den Stickstoff zur  Leber und den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Nieren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263" y="1626742"/>
            <a:ext cx="6553200" cy="3522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511" y="5242686"/>
            <a:ext cx="2326005" cy="670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117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</a:t>
            </a:r>
            <a:r>
              <a:rPr dirty="0" sz="1000" spc="10" b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Alanin-Glucose-Zyklus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1037" y="1765973"/>
            <a:ext cx="57848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">
                <a:latin typeface="Times New Roman"/>
                <a:cs typeface="Times New Roman"/>
              </a:rPr>
              <a:t>Glutamin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9175" y="1900910"/>
            <a:ext cx="76390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-5">
                <a:solidFill>
                  <a:srgbClr val="0000FF"/>
                </a:solidFill>
                <a:latin typeface="Times New Roman"/>
                <a:cs typeface="Times New Roman"/>
              </a:rPr>
              <a:t>Glutaminase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781" y="1730807"/>
            <a:ext cx="1677670" cy="46164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704215" algn="l"/>
                <a:tab pos="1664335" algn="l"/>
              </a:tabLst>
            </a:pPr>
            <a:r>
              <a:rPr dirty="0" sz="1150" spc="-5">
                <a:latin typeface="Times New Roman"/>
                <a:cs typeface="Times New Roman"/>
              </a:rPr>
              <a:t>Glutamat	</a:t>
            </a:r>
            <a:r>
              <a:rPr dirty="0" u="dbl" sz="115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115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50">
              <a:latin typeface="Times New Roman"/>
              <a:cs typeface="Times New Roman"/>
            </a:endParaRPr>
          </a:p>
          <a:p>
            <a:pPr marL="1032510">
              <a:lnSpc>
                <a:spcPct val="100000"/>
              </a:lnSpc>
              <a:spcBef>
                <a:spcPts val="335"/>
              </a:spcBef>
            </a:pPr>
            <a:r>
              <a:rPr dirty="0" sz="1150" spc="-5">
                <a:solidFill>
                  <a:srgbClr val="0000FF"/>
                </a:solidFill>
                <a:latin typeface="Times New Roman"/>
                <a:cs typeface="Times New Roman"/>
              </a:rPr>
              <a:t>GLDH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7170" y="1413216"/>
            <a:ext cx="34544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50" spc="5">
                <a:latin typeface="Times New Roman"/>
                <a:cs typeface="Times New Roman"/>
              </a:rPr>
              <a:t>NH</a:t>
            </a:r>
            <a:r>
              <a:rPr dirty="0" baseline="-16339" sz="1275" spc="7">
                <a:latin typeface="Times New Roman"/>
                <a:cs typeface="Times New Roman"/>
              </a:rPr>
              <a:t>3</a:t>
            </a:r>
            <a:endParaRPr baseline="-16339" sz="127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848" y="1395600"/>
            <a:ext cx="252539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752600" algn="l"/>
              </a:tabLst>
            </a:pPr>
            <a:r>
              <a:rPr dirty="0" sz="1150" spc="10">
                <a:latin typeface="Times New Roman"/>
                <a:cs typeface="Times New Roman"/>
              </a:rPr>
              <a:t>H</a:t>
            </a:r>
            <a:r>
              <a:rPr dirty="0" baseline="-16339" sz="1275" spc="15">
                <a:latin typeface="Times New Roman"/>
                <a:cs typeface="Times New Roman"/>
              </a:rPr>
              <a:t>2</a:t>
            </a:r>
            <a:r>
              <a:rPr dirty="0" sz="1150" spc="10">
                <a:latin typeface="Times New Roman"/>
                <a:cs typeface="Times New Roman"/>
              </a:rPr>
              <a:t>O	</a:t>
            </a:r>
            <a:r>
              <a:rPr dirty="0" sz="1150">
                <a:latin typeface="Times New Roman"/>
                <a:cs typeface="Times New Roman"/>
              </a:rPr>
              <a:t>H</a:t>
            </a:r>
            <a:r>
              <a:rPr dirty="0" baseline="-16339" sz="1275">
                <a:latin typeface="Times New Roman"/>
                <a:cs typeface="Times New Roman"/>
              </a:rPr>
              <a:t>2</a:t>
            </a:r>
            <a:r>
              <a:rPr dirty="0" sz="1150">
                <a:latin typeface="Times New Roman"/>
                <a:cs typeface="Times New Roman"/>
              </a:rPr>
              <a:t>O;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NAD</a:t>
            </a:r>
            <a:r>
              <a:rPr dirty="0" baseline="29411" sz="1275">
                <a:latin typeface="Times New Roman"/>
                <a:cs typeface="Times New Roman"/>
              </a:rPr>
              <a:t>+</a:t>
            </a:r>
            <a:endParaRPr baseline="29411" sz="127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8625" y="1420024"/>
            <a:ext cx="1090930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50">
                <a:latin typeface="Times New Roman"/>
                <a:cs typeface="Times New Roman"/>
              </a:rPr>
              <a:t>NH</a:t>
            </a:r>
            <a:r>
              <a:rPr dirty="0" baseline="-16339" sz="1275">
                <a:latin typeface="Times New Roman"/>
                <a:cs typeface="Times New Roman"/>
              </a:rPr>
              <a:t>3</a:t>
            </a:r>
            <a:r>
              <a:rPr dirty="0" sz="1150">
                <a:latin typeface="Times New Roman"/>
                <a:cs typeface="Times New Roman"/>
              </a:rPr>
              <a:t>;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NADH+H</a:t>
            </a:r>
            <a:r>
              <a:rPr dirty="0" baseline="29411" sz="1275" spc="-7">
                <a:latin typeface="Times New Roman"/>
                <a:cs typeface="Times New Roman"/>
              </a:rPr>
              <a:t>+</a:t>
            </a:r>
            <a:endParaRPr baseline="29411" sz="127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1949" y="1853819"/>
            <a:ext cx="121920" cy="36830"/>
          </a:xfrm>
          <a:custGeom>
            <a:avLst/>
            <a:gdLst/>
            <a:ahLst/>
            <a:cxnLst/>
            <a:rect l="l" t="t" r="r" b="b"/>
            <a:pathLst>
              <a:path w="121919" h="36830">
                <a:moveTo>
                  <a:pt x="121919" y="0"/>
                </a:moveTo>
                <a:lnTo>
                  <a:pt x="16001" y="0"/>
                </a:lnTo>
                <a:lnTo>
                  <a:pt x="0" y="36576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52205" y="1858391"/>
            <a:ext cx="1012825" cy="0"/>
          </a:xfrm>
          <a:custGeom>
            <a:avLst/>
            <a:gdLst/>
            <a:ahLst/>
            <a:cxnLst/>
            <a:rect l="l" t="t" r="r" b="b"/>
            <a:pathLst>
              <a:path w="1012825" h="0">
                <a:moveTo>
                  <a:pt x="10126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50681" y="1859533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69" h="0">
                <a:moveTo>
                  <a:pt x="0" y="0"/>
                </a:moveTo>
                <a:lnTo>
                  <a:pt x="101727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51615" y="1917826"/>
            <a:ext cx="123189" cy="36195"/>
          </a:xfrm>
          <a:custGeom>
            <a:avLst/>
            <a:gdLst/>
            <a:ahLst/>
            <a:cxnLst/>
            <a:rect l="l" t="t" r="r" b="b"/>
            <a:pathLst>
              <a:path w="123189" h="36194">
                <a:moveTo>
                  <a:pt x="122682" y="0"/>
                </a:moveTo>
                <a:lnTo>
                  <a:pt x="16002" y="0"/>
                </a:lnTo>
                <a:lnTo>
                  <a:pt x="0" y="35814"/>
                </a:lnTo>
                <a:lnTo>
                  <a:pt x="122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15373" y="1560448"/>
            <a:ext cx="40640" cy="100330"/>
          </a:xfrm>
          <a:custGeom>
            <a:avLst/>
            <a:gdLst/>
            <a:ahLst/>
            <a:cxnLst/>
            <a:rect l="l" t="t" r="r" b="b"/>
            <a:pathLst>
              <a:path w="40639" h="100330">
                <a:moveTo>
                  <a:pt x="40386" y="0"/>
                </a:moveTo>
                <a:lnTo>
                  <a:pt x="0" y="69342"/>
                </a:lnTo>
                <a:lnTo>
                  <a:pt x="16002" y="99822"/>
                </a:lnTo>
                <a:lnTo>
                  <a:pt x="40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8029" y="1613788"/>
            <a:ext cx="845819" cy="231140"/>
          </a:xfrm>
          <a:custGeom>
            <a:avLst/>
            <a:gdLst/>
            <a:ahLst/>
            <a:cxnLst/>
            <a:rect l="l" t="t" r="r" b="b"/>
            <a:pathLst>
              <a:path w="845819" h="231139">
                <a:moveTo>
                  <a:pt x="0" y="17525"/>
                </a:moveTo>
                <a:lnTo>
                  <a:pt x="30516" y="56089"/>
                </a:lnTo>
                <a:lnTo>
                  <a:pt x="64270" y="91214"/>
                </a:lnTo>
                <a:lnTo>
                  <a:pt x="100977" y="122755"/>
                </a:lnTo>
                <a:lnTo>
                  <a:pt x="140354" y="150565"/>
                </a:lnTo>
                <a:lnTo>
                  <a:pt x="182118" y="174498"/>
                </a:lnTo>
                <a:lnTo>
                  <a:pt x="225984" y="194407"/>
                </a:lnTo>
                <a:lnTo>
                  <a:pt x="271671" y="210147"/>
                </a:lnTo>
                <a:lnTo>
                  <a:pt x="318893" y="221571"/>
                </a:lnTo>
                <a:lnTo>
                  <a:pt x="367369" y="228532"/>
                </a:lnTo>
                <a:lnTo>
                  <a:pt x="416814" y="230885"/>
                </a:lnTo>
                <a:lnTo>
                  <a:pt x="468307" y="228309"/>
                </a:lnTo>
                <a:lnTo>
                  <a:pt x="518781" y="220699"/>
                </a:lnTo>
                <a:lnTo>
                  <a:pt x="567902" y="208234"/>
                </a:lnTo>
                <a:lnTo>
                  <a:pt x="615336" y="191091"/>
                </a:lnTo>
                <a:lnTo>
                  <a:pt x="660749" y="169449"/>
                </a:lnTo>
                <a:lnTo>
                  <a:pt x="703807" y="143487"/>
                </a:lnTo>
                <a:lnTo>
                  <a:pt x="744177" y="113383"/>
                </a:lnTo>
                <a:lnTo>
                  <a:pt x="781525" y="79315"/>
                </a:lnTo>
                <a:lnTo>
                  <a:pt x="815517" y="41461"/>
                </a:lnTo>
                <a:lnTo>
                  <a:pt x="845819" y="0"/>
                </a:lnTo>
              </a:path>
            </a:pathLst>
          </a:custGeom>
          <a:ln w="11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57711" y="1654936"/>
            <a:ext cx="46990" cy="98425"/>
          </a:xfrm>
          <a:custGeom>
            <a:avLst/>
            <a:gdLst/>
            <a:ahLst/>
            <a:cxnLst/>
            <a:rect l="l" t="t" r="r" b="b"/>
            <a:pathLst>
              <a:path w="46989" h="98425">
                <a:moveTo>
                  <a:pt x="46482" y="0"/>
                </a:moveTo>
                <a:lnTo>
                  <a:pt x="0" y="66294"/>
                </a:lnTo>
                <a:lnTo>
                  <a:pt x="14478" y="98298"/>
                </a:lnTo>
                <a:lnTo>
                  <a:pt x="46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06557" y="1664080"/>
            <a:ext cx="855344" cy="246379"/>
          </a:xfrm>
          <a:custGeom>
            <a:avLst/>
            <a:gdLst/>
            <a:ahLst/>
            <a:cxnLst/>
            <a:rect l="l" t="t" r="r" b="b"/>
            <a:pathLst>
              <a:path w="855345" h="246380">
                <a:moveTo>
                  <a:pt x="0" y="0"/>
                </a:moveTo>
                <a:lnTo>
                  <a:pt x="27140" y="40254"/>
                </a:lnTo>
                <a:lnTo>
                  <a:pt x="57671" y="77375"/>
                </a:lnTo>
                <a:lnTo>
                  <a:pt x="91318" y="111217"/>
                </a:lnTo>
                <a:lnTo>
                  <a:pt x="127805" y="141630"/>
                </a:lnTo>
                <a:lnTo>
                  <a:pt x="166858" y="168467"/>
                </a:lnTo>
                <a:lnTo>
                  <a:pt x="208202" y="191580"/>
                </a:lnTo>
                <a:lnTo>
                  <a:pt x="251563" y="210823"/>
                </a:lnTo>
                <a:lnTo>
                  <a:pt x="296665" y="226046"/>
                </a:lnTo>
                <a:lnTo>
                  <a:pt x="343234" y="237103"/>
                </a:lnTo>
                <a:lnTo>
                  <a:pt x="390995" y="243845"/>
                </a:lnTo>
                <a:lnTo>
                  <a:pt x="439673" y="246125"/>
                </a:lnTo>
                <a:lnTo>
                  <a:pt x="488499" y="243817"/>
                </a:lnTo>
                <a:lnTo>
                  <a:pt x="536484" y="236981"/>
                </a:lnTo>
                <a:lnTo>
                  <a:pt x="583335" y="225757"/>
                </a:lnTo>
                <a:lnTo>
                  <a:pt x="628759" y="210281"/>
                </a:lnTo>
                <a:lnTo>
                  <a:pt x="672465" y="190690"/>
                </a:lnTo>
                <a:lnTo>
                  <a:pt x="714158" y="167121"/>
                </a:lnTo>
                <a:lnTo>
                  <a:pt x="753547" y="139712"/>
                </a:lnTo>
                <a:lnTo>
                  <a:pt x="790340" y="108600"/>
                </a:lnTo>
                <a:lnTo>
                  <a:pt x="824243" y="73921"/>
                </a:lnTo>
                <a:lnTo>
                  <a:pt x="854963" y="35813"/>
                </a:lnTo>
              </a:path>
            </a:pathLst>
          </a:custGeom>
          <a:ln w="11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121789" y="1802576"/>
            <a:ext cx="90868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>
                <a:latin typeface="Symbol"/>
                <a:cs typeface="Symbol"/>
              </a:rPr>
              <a:t></a:t>
            </a:r>
            <a:r>
              <a:rPr dirty="0" sz="1150">
                <a:latin typeface="Times New Roman"/>
                <a:cs typeface="Times New Roman"/>
              </a:rPr>
              <a:t>-Ketoglutarat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0087" y="2229739"/>
            <a:ext cx="42633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Glutamatstoffwechsel in der Niere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(GLDH =</a:t>
            </a:r>
            <a:r>
              <a:rPr dirty="0" sz="1000" spc="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Glutamatdehydrogenase)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24595" y="2490850"/>
            <a:ext cx="3532289" cy="3455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201805" y="5974969"/>
            <a:ext cx="27349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Kohlenhydratstoffwechsel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in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den</a:t>
            </a:r>
            <a:r>
              <a:rPr dirty="0" sz="1000" spc="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Nieren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2409" y="1339468"/>
            <a:ext cx="2055876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88461" y="5398896"/>
            <a:ext cx="22510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Abb.: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Stickstoffausscheidung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mit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dem</a:t>
            </a:r>
            <a:r>
              <a:rPr dirty="0" sz="1000" spc="-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Urin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1589" y="1426931"/>
            <a:ext cx="5253990" cy="3768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8465" marR="97155" indent="-342900">
              <a:lnSpc>
                <a:spcPct val="105500"/>
              </a:lnSpc>
              <a:spcBef>
                <a:spcPts val="95"/>
              </a:spcBef>
              <a:tabLst>
                <a:tab pos="4191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bei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Desaminierung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Glutamin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entstehende 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Ammoniak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(NH</a:t>
            </a:r>
            <a:r>
              <a:rPr dirty="0" baseline="-20202" sz="1650" spc="-7">
                <a:solidFill>
                  <a:srgbClr val="2E3D89"/>
                </a:solidFill>
                <a:latin typeface="Times New Roman"/>
                <a:cs typeface="Times New Roman"/>
              </a:rPr>
              <a:t>4</a:t>
            </a:r>
            <a:r>
              <a:rPr dirty="0" baseline="25252" sz="1650" spc="-7">
                <a:solidFill>
                  <a:srgbClr val="2E3D89"/>
                </a:solidFill>
                <a:latin typeface="Times New Roman"/>
                <a:cs typeface="Times New Roman"/>
              </a:rPr>
              <a:t>+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)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wird über die Niere ausgeschieden.  Dadurch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entfällt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energieaufwendige</a:t>
            </a:r>
            <a:r>
              <a:rPr dirty="0" sz="1600" spc="8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Harnstoffbildung.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19100" marR="43180" indent="-343535">
              <a:lnSpc>
                <a:spcPct val="105400"/>
              </a:lnSpc>
              <a:tabLst>
                <a:tab pos="4191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Dadurch steht gleichzeitig eine nahezu äquivalente Menge  von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Ammoniumionen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Kompensation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Harn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erscheinenden sauren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Stoffwechselprodukte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(Ketonkörper,  Lactat, Harnsäure) zur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Verfügung.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19100" marR="535305" indent="-343535">
              <a:lnSpc>
                <a:spcPct val="105600"/>
              </a:lnSpc>
              <a:tabLst>
                <a:tab pos="4191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So trägt die Niere zur Stabilisierung des zur Azidose  neigenden Säure-Basen-Haushaltes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bei.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19100" marR="66040" indent="-343535">
              <a:lnSpc>
                <a:spcPct val="105500"/>
              </a:lnSpc>
              <a:tabLst>
                <a:tab pos="4191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Stickstoff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wird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schließlich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Urin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etwa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50% als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Ammoniumionen und nur noch zu etwa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12%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als Harnstoff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ausgeschieden.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670" y="5389436"/>
            <a:ext cx="5246370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Verschiebung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Stickstoffmetaboliten zugunsten des 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Ammoniumion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zeigt, dass ein Teil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 der Leber in die Nieren verlagert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wird.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919" y="1267079"/>
            <a:ext cx="3628301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0309" y="1281336"/>
            <a:ext cx="3477895" cy="3550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meisten Aminosäuren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werden  über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Pyruvat,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in den  Mitochondrien zu Oxalacetat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carboxyliert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wird und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 Zytoplasma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Phosphoenolpyruvat umgewandelt,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die Gluconeogenese</a:t>
            </a:r>
            <a:r>
              <a:rPr dirty="0" sz="1600" spc="-7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eingeschleust.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450215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100g Eiweiß lassen sich</a:t>
            </a:r>
            <a:r>
              <a:rPr dirty="0" sz="1600" spc="-7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nur  etwas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mehr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als 50g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gewinnen.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6235" marR="36195" indent="-343535">
              <a:lnSpc>
                <a:spcPct val="105500"/>
              </a:lnSpc>
              <a:tabLst>
                <a:tab pos="4064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Ohne weitere Sparmaßnahmen wäre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Organismus rasch am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Ende seiner  Eiweißreserven.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1123" y="5025704"/>
            <a:ext cx="3138805" cy="796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4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Spareffekt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besteht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Wiederaufbau 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Lactat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(Cori-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Zyklus)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Glycerin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</a:t>
            </a:r>
            <a:r>
              <a:rPr dirty="0" sz="1600" spc="-6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Glukose.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4129" y="5614542"/>
            <a:ext cx="29317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5E5E5E"/>
                </a:solidFill>
                <a:latin typeface="Times New Roman"/>
                <a:cs typeface="Times New Roman"/>
              </a:rPr>
              <a:t>Abbildung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Überblick über den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Abbau der</a:t>
            </a:r>
            <a:r>
              <a:rPr dirty="0" sz="1000" spc="2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Aminosäuren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39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584325"/>
            <a:ext cx="446786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Aufbau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von Glucose aus Lactat</a:t>
            </a:r>
            <a:r>
              <a:rPr dirty="0" sz="1600" spc="-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(Cori-Zyklus)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8187" y="1987931"/>
            <a:ext cx="3964381" cy="3871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18163" y="5891909"/>
            <a:ext cx="12865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5E5E5E"/>
                </a:solidFill>
                <a:latin typeface="Times New Roman"/>
                <a:cs typeface="Times New Roman"/>
              </a:rPr>
              <a:t>Abbildung:</a:t>
            </a:r>
            <a:r>
              <a:rPr dirty="0" sz="1000" spc="-45" b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Cori-Zyklus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13214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1.	</a:t>
            </a:r>
            <a:r>
              <a:rPr dirty="0" sz="1800"/>
              <a:t>Einleitung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84664" y="1426931"/>
            <a:ext cx="6337300" cy="4403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7061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Unterernährung sind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weltweit eines der größten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Gesundheitsprobleme.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40005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Nicht nur in den „Dritte-Welt-Ländern“, sondern auch in den  Industrienationen ist Hunger und Unterernährung ein ernst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zunehmendes  Thema.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tabLst>
                <a:tab pos="11550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 "ideale Figur" als Motivation zum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Fasten</a:t>
            </a:r>
            <a:endParaRPr sz="1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580"/>
              </a:spcBef>
              <a:tabLst>
                <a:tab pos="11550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 psychischen Störungen Anorexia nervosa oder Bulimie</a:t>
            </a:r>
            <a:r>
              <a:rPr dirty="0" sz="1400" spc="8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nervosa</a:t>
            </a:r>
            <a:endParaRPr sz="1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585"/>
              </a:spcBef>
              <a:tabLst>
                <a:tab pos="11550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 Altersanorexie in Pflegeheimen oder</a:t>
            </a:r>
            <a:r>
              <a:rPr dirty="0" sz="1400" spc="2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Krankenhäusern</a:t>
            </a:r>
            <a:endParaRPr sz="14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580"/>
              </a:spcBef>
              <a:tabLst>
                <a:tab pos="11550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 kindliche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Vernachlässigung</a:t>
            </a:r>
            <a:endParaRPr sz="1400">
              <a:latin typeface="Times New Roman"/>
              <a:cs typeface="Times New Roman"/>
            </a:endParaRPr>
          </a:p>
          <a:p>
            <a:pPr marL="355600" marR="795020" indent="-343535">
              <a:lnSpc>
                <a:spcPct val="105300"/>
              </a:lnSpc>
              <a:spcBef>
                <a:spcPts val="56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Gerade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Oecotrophologie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kann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mit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seinem interdisziplinären  Aufgabenfeld einen Beitrag zur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Lösung</a:t>
            </a:r>
            <a:r>
              <a:rPr dirty="0" sz="1600" spc="-4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beisteuern.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Aber wissen wir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überhaupt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was Hunger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ist? Denn Hunger wird, in Zeiten  wo viele Menschen eher über- als unterernährt sind,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kaum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noch in den  neuen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Lehrbüchern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abgehandelt.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584325"/>
            <a:ext cx="34886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Der Aufbau von Glucose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aus</a:t>
            </a:r>
            <a:r>
              <a:rPr dirty="0" sz="1600" spc="-2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Glycerin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1805" y="6108319"/>
            <a:ext cx="24987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Überblick über die</a:t>
            </a:r>
            <a:r>
              <a:rPr dirty="0" sz="1000" spc="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Gluconeogenese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5461" y="1914779"/>
            <a:ext cx="3914927" cy="4176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Frühe Hungerphase</a:t>
            </a:r>
            <a:r>
              <a:rPr dirty="0" spc="44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309" y="1929036"/>
            <a:ext cx="6239510" cy="105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Frühphase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Fastens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werden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insgesamt etwa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160g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Triacylglycerin,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 Fettgewebe stammen, pro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Tag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oxidiert.  Davon sind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etwa 16g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Glycerin, welches für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Gluconeogenese genutzt  wird.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512" y="3654326"/>
            <a:ext cx="5985510" cy="1053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54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eiweißsparende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Effekt,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durch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Verwendung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Glycerin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 Lactat zum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Glucoseaufbau,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 aber bei weitem nicht ausreichend.  Deshalb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muss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Lipolyse,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deren Energiegewinnung bisher nur der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diente,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immer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mehr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Gang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gebracht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werden.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5089" y="1426931"/>
            <a:ext cx="5398770" cy="428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81610" indent="-343535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Diese Hungerphase beginnt ca. 4 Tage nach der letzten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Nahrungsaufnahme und ist durch Adaptationsmechanismen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gekennzeichnet, die 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 menschlichen Organismus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ermöglichen Hungerperioden 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mehreren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Wochen zu  überleben.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56642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der frühen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Hungerphase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wird der Glucosebedarf der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glucoseabhängigen Gewebe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weitestgehend durch die  Gluconeogenese aus Proteinen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gedeckt.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300"/>
              </a:lnSpc>
              <a:spcBef>
                <a:spcPts val="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Das Gehirn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Nerven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verbrauchen etwa 80% (ca. 144g)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der gesamten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6235" marR="319405" indent="-343535">
              <a:lnSpc>
                <a:spcPct val="105500"/>
              </a:lnSpc>
              <a:tabLst>
                <a:tab pos="35623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verbleibenden 20% (36g) werden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glykolischen  Stoffwechsel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anderer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Gewebe wie den Erythrozyten, dem  Knochenmark, dem Nierenmark und im geringen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Umfang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auch in der Muskulatur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oxidiert.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5089" y="1426931"/>
            <a:ext cx="5285740" cy="2778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8387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Um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diese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Menge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 bilden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werden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ca. 75g  Muskelproteine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abgebaut.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Verlust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mehr als 40% des Körpereiweißbestands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mit dem Leben unvereinbar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würde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etwa nach 4 Wochen,  bei diesem Mechanismus der Energieversorgung, der Tod  eintreten.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370205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Deshalb stellen sich viele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Gewebe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darauf ein, zur  Energieversorgung anstelle 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 Fettsäuren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 Ketonkörper zu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verbrennen.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5089" y="3730456"/>
            <a:ext cx="3009900" cy="1825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9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Beträgt der Stickstoffverlust in  der ersten Fastenwoche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noch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etwa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12g am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Tag,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 sinkt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bei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einer Fastendauer von zwei  Wochen 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4-6g am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Tag ab.  Der Abbau an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Muskelprotein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beträgt noch etwa 25g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</a:t>
            </a:r>
            <a:r>
              <a:rPr dirty="0" sz="1600" spc="-7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Tag.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6493" y="3427348"/>
            <a:ext cx="3600450" cy="2349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4975" y="1584220"/>
            <a:ext cx="654304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Begrenzung der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Proteolyse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499109" marR="5080" indent="-342900">
              <a:lnSpc>
                <a:spcPct val="105300"/>
              </a:lnSpc>
              <a:tabLst>
                <a:tab pos="499109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Begrenzung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Proteolyse und damit der Gluconeogenese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dokumentiert sich in der sinkenden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Stickstoffausscheidung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über den</a:t>
            </a:r>
            <a:r>
              <a:rPr dirty="0" sz="1600" spc="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Urin.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2837" y="5830189"/>
            <a:ext cx="371094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Täglicher Eiweiß-Abbau und renale</a:t>
            </a:r>
            <a:r>
              <a:rPr dirty="0" sz="1000" spc="9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Stickstoffausscheidung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681" y="1498558"/>
            <a:ext cx="6320155" cy="142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622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Mechanismen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Signale, welche zu dieser Proteineinsparung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führen,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sind noch nicht vollständig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aufgeklärt: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155065" marR="5080" indent="-228600">
              <a:lnSpc>
                <a:spcPct val="104900"/>
              </a:lnSpc>
              <a:spcBef>
                <a:spcPts val="5"/>
              </a:spcBef>
              <a:tabLst>
                <a:tab pos="11550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Es wird angenommen, dass die 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verminderte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Plasmakonzentration an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Alanin eines der Signale zur Drosselung der Gluconeogenese und damit  zur Einschränkung des Proteinabbaus</a:t>
            </a:r>
            <a:r>
              <a:rPr dirty="0" sz="1400" spc="1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ist.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2541" y="3140075"/>
            <a:ext cx="4753673" cy="2530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70513" y="5758559"/>
            <a:ext cx="47028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Konzentration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verschiedener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Aminosäuren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im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Plasma während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einer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40tägigen  Fastenperiode.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4075" y="4594699"/>
            <a:ext cx="5730240" cy="111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5300"/>
              </a:lnSpc>
              <a:spcBef>
                <a:spcPts val="100"/>
              </a:spcBef>
              <a:tabLst>
                <a:tab pos="298450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STH wird in der Hypophyse 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gebildet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und wirkt in erster Linie über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Somatomedine, die an an einem Rezeptor mit Tyrosinkinasekativität</a:t>
            </a:r>
            <a:r>
              <a:rPr dirty="0" sz="1400" spc="17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binden.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marL="297815" marR="493395" indent="-285750">
              <a:lnSpc>
                <a:spcPct val="105000"/>
              </a:lnSpc>
              <a:tabLst>
                <a:tab pos="2978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Auf diese Weise bremst STH den Luxuskonsum der Proteolyse in der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Muskulatur und wirkt außerdem stark</a:t>
            </a:r>
            <a:r>
              <a:rPr dirty="0" sz="1400" spc="3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lipolytisch.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4865" y="1267078"/>
            <a:ext cx="3673601" cy="251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89685" y="3813936"/>
            <a:ext cx="42316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Wachstumshormon-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und Blutzuckerspiegel im Fasten (S-GH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=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Serum  Growth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Hormone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=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Somatotropes Hormon</a:t>
            </a:r>
            <a:r>
              <a:rPr dirty="0" sz="1000" spc="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[STH])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4253" y="1860591"/>
            <a:ext cx="2703830" cy="136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49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Des Weitern kommt es zu einer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hormonellen Umstellung, von der  zweiten Woche an 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steht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 Fastenverlauf unter dem Einfluss  des STH (somatotrop-wirksame  Wachstumshormon).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583563"/>
            <a:ext cx="6025515" cy="298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Umstellung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auf die Fettsäureoxidation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1524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STH setzt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Verbrauch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der Muskulatur herab und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bietet dafür in zunehmendem Maße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freie Fettsäuren zur Verbrennung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355600" marR="280670" indent="-343535">
              <a:lnSpc>
                <a:spcPct val="105300"/>
              </a:lnSpc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niedrige Blutzuckerspiegel,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sowie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niedrige Insulinspiegel  erleichtern den Fettsäuren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Passage durch das Sakrolemma und  damit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den Eintritt in die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Muskulatur.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6235" marR="5080" indent="-343535">
              <a:lnSpc>
                <a:spcPct val="105300"/>
              </a:lnSpc>
              <a:tabLst>
                <a:tab pos="35623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Skelettmuskulatur,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Herzmuskel,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Nierenrinde und das  Bindegewebe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werden komplett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auf die Fettsäureoxidation</a:t>
            </a:r>
            <a:r>
              <a:rPr dirty="0" sz="1600" spc="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umgestellt.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664" y="4754667"/>
            <a:ext cx="6158865" cy="153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55065" marR="5080" indent="-228600">
              <a:lnSpc>
                <a:spcPct val="104900"/>
              </a:lnSpc>
              <a:spcBef>
                <a:spcPts val="100"/>
              </a:spcBef>
              <a:tabLst>
                <a:tab pos="11550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Sie oxidieren während des Fastens nur wenig Glucose, da sie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aufgrund des niedrigen Insulinspiegels nur wenig Glucose aufnehmen  können.</a:t>
            </a:r>
            <a:endParaRPr sz="1400">
              <a:latin typeface="Times New Roman"/>
              <a:cs typeface="Times New Roman"/>
            </a:endParaRPr>
          </a:p>
          <a:p>
            <a:pPr marL="355600" marR="352425" indent="-343535">
              <a:lnSpc>
                <a:spcPct val="105500"/>
              </a:lnSpc>
              <a:spcBef>
                <a:spcPts val="56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Das bei der Lipolyse anfallende Glycerin wird zur Glucosebildung 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herangezogen und leistet damit ebenfalls einen Beitrag zur  </a:t>
            </a:r>
            <a:r>
              <a:rPr dirty="0" sz="1600" spc="-5" i="1">
                <a:solidFill>
                  <a:srgbClr val="2E3D89"/>
                </a:solidFill>
                <a:latin typeface="Times New Roman"/>
                <a:cs typeface="Times New Roman"/>
              </a:rPr>
              <a:t>Begrenzung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der</a:t>
            </a:r>
            <a:r>
              <a:rPr dirty="0" sz="1600" spc="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2E3D89"/>
                </a:solidFill>
                <a:latin typeface="Times New Roman"/>
                <a:cs typeface="Times New Roman"/>
              </a:rPr>
              <a:t>Proteolyse.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787356"/>
            <a:ext cx="6203950" cy="226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22605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der der dritten Fastenwoche an deckt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Organismus seinen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Energiebedarf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fast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ausschließlich aus der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Fettsäureoxidation.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355600" marR="5080" indent="-343535">
              <a:lnSpc>
                <a:spcPct val="105500"/>
              </a:lnSpc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Albumin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gebundenen, zirkulierenden Fettsäuren gelangen in die  Leber, werden dort oxidiert (β-Oxidation) 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zum Teil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Ketonkörper  umgewandelt.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356235" indent="-343535">
              <a:lnSpc>
                <a:spcPct val="1056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Ketonkörper dienen 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zunehmendem Maße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als Substrat der  Energiegewinnung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Muskel,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sowie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Gehirn und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den</a:t>
            </a:r>
            <a:r>
              <a:rPr dirty="0" sz="1600" spc="-3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Nieren.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49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664" y="1584325"/>
            <a:ext cx="244094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Die</a:t>
            </a:r>
            <a:r>
              <a:rPr dirty="0" sz="1600" spc="-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Ketonkörpersynthese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094" y="2074649"/>
            <a:ext cx="6344920" cy="2740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81915" indent="-342900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Ketonkörper werden vom Körper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produziert wenn wenig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Kohlenhydrate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viele Fettsäuren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Blut vorhanden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sind.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dieser Situation wird die Leber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mit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Fettsäuren</a:t>
            </a:r>
            <a:r>
              <a:rPr dirty="0" sz="1600" spc="-2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"überschwemmt".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375920" indent="-343535">
              <a:lnSpc>
                <a:spcPct val="1056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Leber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baut die Fettsäuren in der β-Oxidation ab und schleust das  entstandene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Acetyl-CoA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Citratzyklus</a:t>
            </a:r>
            <a:r>
              <a:rPr dirty="0" sz="1600" spc="-2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Durch die Gluconeogenese im Hungerzustand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kommt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es jedoch zu einem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Mangel an Oxalacetat, welches zur Einschleusung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von Acetyl-CoA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 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Citratzyklus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erforderlich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908" y="5008455"/>
            <a:ext cx="6296025" cy="1310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900">
              <a:lnSpc>
                <a:spcPct val="105400"/>
              </a:lnSpc>
              <a:spcBef>
                <a:spcPts val="95"/>
              </a:spcBef>
              <a:tabLst>
                <a:tab pos="40576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Acetyl-CoA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nicht zugänglich gemachte  werden kann und die Leber zur gleichen Zeit bestrebt ist, leicht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verfügbare,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wasserlösliche Ersatzenergieträger zur Verfügung zu stellen,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wird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unter diesen Bedingungen das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Acetyl-CoA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 Bildung von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Acetacetat, D-3-Hydroxybutyrat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Aceton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umgeleitet.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7549" y="939949"/>
            <a:ext cx="612775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20">
                <a:latin typeface="Times New Roman"/>
                <a:cs typeface="Times New Roman"/>
              </a:rPr>
              <a:t>A</a:t>
            </a:r>
            <a:r>
              <a:rPr dirty="0" sz="900" spc="15">
                <a:latin typeface="Times New Roman"/>
                <a:cs typeface="Times New Roman"/>
              </a:rPr>
              <a:t>c</a:t>
            </a:r>
            <a:r>
              <a:rPr dirty="0" sz="900" spc="25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t</a:t>
            </a:r>
            <a:r>
              <a:rPr dirty="0" sz="900" spc="15">
                <a:latin typeface="Times New Roman"/>
                <a:cs typeface="Times New Roman"/>
              </a:rPr>
              <a:t>y</a:t>
            </a:r>
            <a:r>
              <a:rPr dirty="0" sz="900" spc="10">
                <a:latin typeface="Times New Roman"/>
                <a:cs typeface="Times New Roman"/>
              </a:rPr>
              <a:t>l-</a:t>
            </a:r>
            <a:r>
              <a:rPr dirty="0" sz="900" spc="15">
                <a:latin typeface="Times New Roman"/>
                <a:cs typeface="Times New Roman"/>
              </a:rPr>
              <a:t>C</a:t>
            </a:r>
            <a:r>
              <a:rPr dirty="0" sz="900" spc="15">
                <a:latin typeface="Times New Roman"/>
                <a:cs typeface="Times New Roman"/>
              </a:rPr>
              <a:t>o</a:t>
            </a:r>
            <a:r>
              <a:rPr dirty="0" sz="900" spc="65"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43255" y="1340992"/>
            <a:ext cx="98425" cy="29845"/>
          </a:xfrm>
          <a:custGeom>
            <a:avLst/>
            <a:gdLst/>
            <a:ahLst/>
            <a:cxnLst/>
            <a:rect l="l" t="t" r="r" b="b"/>
            <a:pathLst>
              <a:path w="98425" h="29844">
                <a:moveTo>
                  <a:pt x="98298" y="0"/>
                </a:moveTo>
                <a:lnTo>
                  <a:pt x="11430" y="0"/>
                </a:lnTo>
                <a:lnTo>
                  <a:pt x="0" y="29718"/>
                </a:lnTo>
                <a:lnTo>
                  <a:pt x="98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13019" y="1344802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5" h="0">
                <a:moveTo>
                  <a:pt x="10393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11495" y="1345945"/>
            <a:ext cx="1043305" cy="0"/>
          </a:xfrm>
          <a:custGeom>
            <a:avLst/>
            <a:gdLst/>
            <a:ahLst/>
            <a:cxnLst/>
            <a:rect l="l" t="t" r="r" b="b"/>
            <a:pathLst>
              <a:path w="1043304" h="0">
                <a:moveTo>
                  <a:pt x="0" y="0"/>
                </a:moveTo>
                <a:lnTo>
                  <a:pt x="1043177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58660" y="1110869"/>
            <a:ext cx="36830" cy="81280"/>
          </a:xfrm>
          <a:custGeom>
            <a:avLst/>
            <a:gdLst/>
            <a:ahLst/>
            <a:cxnLst/>
            <a:rect l="l" t="t" r="r" b="b"/>
            <a:pathLst>
              <a:path w="36829" h="81280">
                <a:moveTo>
                  <a:pt x="36575" y="0"/>
                </a:moveTo>
                <a:lnTo>
                  <a:pt x="0" y="55626"/>
                </a:lnTo>
                <a:lnTo>
                  <a:pt x="11429" y="80772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77610" y="1113154"/>
            <a:ext cx="782320" cy="230504"/>
          </a:xfrm>
          <a:custGeom>
            <a:avLst/>
            <a:gdLst/>
            <a:ahLst/>
            <a:cxnLst/>
            <a:rect l="l" t="t" r="r" b="b"/>
            <a:pathLst>
              <a:path w="782320" h="230505">
                <a:moveTo>
                  <a:pt x="0" y="0"/>
                </a:moveTo>
                <a:lnTo>
                  <a:pt x="27169" y="41069"/>
                </a:lnTo>
                <a:lnTo>
                  <a:pt x="58161" y="78650"/>
                </a:lnTo>
                <a:lnTo>
                  <a:pt x="92637" y="112546"/>
                </a:lnTo>
                <a:lnTo>
                  <a:pt x="130259" y="142561"/>
                </a:lnTo>
                <a:lnTo>
                  <a:pt x="170688" y="168497"/>
                </a:lnTo>
                <a:lnTo>
                  <a:pt x="213585" y="190158"/>
                </a:lnTo>
                <a:lnTo>
                  <a:pt x="258613" y="207348"/>
                </a:lnTo>
                <a:lnTo>
                  <a:pt x="305433" y="219870"/>
                </a:lnTo>
                <a:lnTo>
                  <a:pt x="353708" y="227527"/>
                </a:lnTo>
                <a:lnTo>
                  <a:pt x="403098" y="230123"/>
                </a:lnTo>
                <a:lnTo>
                  <a:pt x="452711" y="227527"/>
                </a:lnTo>
                <a:lnTo>
                  <a:pt x="501246" y="219851"/>
                </a:lnTo>
                <a:lnTo>
                  <a:pt x="548357" y="207264"/>
                </a:lnTo>
                <a:lnTo>
                  <a:pt x="593700" y="189935"/>
                </a:lnTo>
                <a:lnTo>
                  <a:pt x="636929" y="168035"/>
                </a:lnTo>
                <a:lnTo>
                  <a:pt x="677700" y="141732"/>
                </a:lnTo>
                <a:lnTo>
                  <a:pt x="715667" y="111195"/>
                </a:lnTo>
                <a:lnTo>
                  <a:pt x="750486" y="76595"/>
                </a:lnTo>
                <a:lnTo>
                  <a:pt x="781812" y="38099"/>
                </a:lnTo>
              </a:path>
            </a:pathLst>
          </a:custGeom>
          <a:ln w="94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87536" y="1334135"/>
            <a:ext cx="294290" cy="264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395113" y="939961"/>
            <a:ext cx="445770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20">
                <a:latin typeface="Times New Roman"/>
                <a:cs typeface="Times New Roman"/>
              </a:rPr>
              <a:t>HS-CoA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63840" y="1259207"/>
            <a:ext cx="2046605" cy="271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30"/>
              </a:spcBef>
              <a:tabLst>
                <a:tab pos="1759585" algn="l"/>
              </a:tabLst>
            </a:pPr>
            <a:r>
              <a:rPr dirty="0" baseline="3086" sz="1350" spc="22">
                <a:latin typeface="Times New Roman"/>
                <a:cs typeface="Times New Roman"/>
              </a:rPr>
              <a:t>Oxalacetat	</a:t>
            </a:r>
            <a:r>
              <a:rPr dirty="0" sz="900" spc="10">
                <a:latin typeface="Times New Roman"/>
                <a:cs typeface="Times New Roman"/>
              </a:rPr>
              <a:t>Citrat</a:t>
            </a:r>
            <a:endParaRPr sz="900">
              <a:latin typeface="Times New Roman"/>
              <a:cs typeface="Times New Roman"/>
            </a:endParaRPr>
          </a:p>
          <a:p>
            <a:pPr marL="792480">
              <a:lnSpc>
                <a:spcPts val="950"/>
              </a:lnSpc>
            </a:pPr>
            <a:r>
              <a:rPr dirty="0" sz="900" spc="15">
                <a:solidFill>
                  <a:srgbClr val="0000FF"/>
                </a:solidFill>
                <a:latin typeface="Times New Roman"/>
                <a:cs typeface="Times New Roman"/>
              </a:rPr>
              <a:t>Citratsynthase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9155" y="1490422"/>
            <a:ext cx="1979295" cy="413384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76884">
              <a:lnSpc>
                <a:spcPct val="100000"/>
              </a:lnSpc>
              <a:spcBef>
                <a:spcPts val="484"/>
              </a:spcBef>
            </a:pPr>
            <a:r>
              <a:rPr dirty="0" sz="900" spc="25">
                <a:latin typeface="Times New Roman"/>
                <a:cs typeface="Times New Roman"/>
              </a:rPr>
              <a:t>H</a:t>
            </a:r>
            <a:r>
              <a:rPr dirty="0" baseline="-15873" sz="1050" spc="37">
                <a:latin typeface="Times New Roman"/>
                <a:cs typeface="Times New Roman"/>
              </a:rPr>
              <a:t>2</a:t>
            </a:r>
            <a:r>
              <a:rPr dirty="0" sz="900" spc="25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 </a:t>
            </a:r>
            <a:r>
              <a:rPr dirty="0" sz="1000" b="1">
                <a:solidFill>
                  <a:srgbClr val="5E5E5E"/>
                </a:solidFill>
                <a:latin typeface="Times New Roman"/>
                <a:cs typeface="Times New Roman"/>
              </a:rPr>
              <a:t>:</a:t>
            </a:r>
            <a:r>
              <a:rPr dirty="0" sz="1000" spc="-40" b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Citratsynthase-Reaktion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86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/>
              <a:t>WAS </a:t>
            </a:r>
            <a:r>
              <a:rPr dirty="0" sz="1800" spc="-5"/>
              <a:t>IST</a:t>
            </a:r>
            <a:r>
              <a:rPr dirty="0" sz="1800" spc="-90"/>
              <a:t> </a:t>
            </a:r>
            <a:r>
              <a:rPr dirty="0" sz="1800" spc="-5"/>
              <a:t>HUNGER?</a:t>
            </a:r>
            <a:endParaRPr sz="1800"/>
          </a:p>
          <a:p>
            <a:pPr marL="412750">
              <a:lnSpc>
                <a:spcPct val="100000"/>
              </a:lnSpc>
            </a:pP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spc="-5" i="1">
                <a:solidFill>
                  <a:srgbClr val="2E3D89"/>
                </a:solidFill>
                <a:latin typeface="Times New Roman"/>
                <a:cs typeface="Times New Roman"/>
              </a:rPr>
              <a:t>Übersicht</a:t>
            </a:r>
            <a:r>
              <a:rPr dirty="0" sz="1800" spc="-2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037" y="1644922"/>
            <a:ext cx="4747260" cy="216852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4064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Definition der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Unterernährung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064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Wie kann die Unterernährung diagnostiziert</a:t>
            </a:r>
            <a:r>
              <a:rPr dirty="0" sz="1600" spc="-8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werden?</a:t>
            </a:r>
            <a:endParaRPr sz="16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600"/>
              </a:spcBef>
              <a:tabLst>
                <a:tab pos="711200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Bodymass - Index</a:t>
            </a:r>
            <a:r>
              <a:rPr dirty="0" sz="1400" spc="1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(BMI)</a:t>
            </a:r>
            <a:endParaRPr sz="14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585"/>
              </a:spcBef>
              <a:tabLst>
                <a:tab pos="711200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Mid-Upper Arm 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Circumference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(MUAC)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4064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Epidemiologie</a:t>
            </a:r>
            <a:endParaRPr sz="16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605"/>
              </a:spcBef>
              <a:tabLst>
                <a:tab pos="711200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Unterernährung und Hunger in der</a:t>
            </a:r>
            <a:r>
              <a:rPr dirty="0" sz="1400" spc="2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Welt</a:t>
            </a:r>
            <a:endParaRPr sz="1400">
              <a:latin typeface="Times New Roman"/>
              <a:cs typeface="Times New Roman"/>
            </a:endParaRPr>
          </a:p>
          <a:p>
            <a:pPr marL="407670">
              <a:lnSpc>
                <a:spcPct val="100000"/>
              </a:lnSpc>
              <a:spcBef>
                <a:spcPts val="580"/>
              </a:spcBef>
              <a:tabLst>
                <a:tab pos="711200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Unterernährung in Deutschland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187" y="1555877"/>
            <a:ext cx="4034028" cy="439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86159" y="6046596"/>
            <a:ext cx="2059939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5E5E5E"/>
                </a:solidFill>
                <a:latin typeface="Times New Roman"/>
                <a:cs typeface="Times New Roman"/>
              </a:rPr>
              <a:t>Abbildung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Reaktionen der</a:t>
            </a:r>
            <a:r>
              <a:rPr dirty="0" sz="1000" spc="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Ketogenese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pc="-5"/>
              <a:t>Präsentation </a:t>
            </a:r>
            <a:r>
              <a:rPr dirty="0" spc="-10"/>
              <a:t>vom </a:t>
            </a:r>
            <a:r>
              <a:rPr dirty="0" spc="-5"/>
              <a:t>1.10.2008 zur Projektarbeit von Nils Schumacher, Fachbereich Oecotrophologie der Fachhochschule</a:t>
            </a:r>
            <a:r>
              <a:rPr dirty="0" spc="155"/>
              <a:t> </a:t>
            </a:r>
            <a:r>
              <a:rPr dirty="0" spc="-5"/>
              <a:t>Münster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849" y="1426931"/>
            <a:ext cx="6384290" cy="3987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0320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wasserlöslichen Ketonkörper werden an das Blut abgegeben und</a:t>
            </a:r>
            <a:r>
              <a:rPr dirty="0" sz="1600" spc="-10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 den Mitochondrien der extrahepatischen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Geweben</a:t>
            </a:r>
            <a:r>
              <a:rPr dirty="0" sz="1600" spc="-2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verwertet.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Sie werden selbst in Gegenwart von Glucose und Fettsäuren bevorzugt  oxidiert und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bremsen so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zusätzlich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Proteolyse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der Muskulatur und  die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Glucoseoxidation.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38481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Gehirn stellt seine Energiegewinnung 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Oxidation von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Ketonkörpern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 es sonst aufgrund der verminderten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Gluconeogeneserate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Aminosäuren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einen Substratmangel erleiden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würde.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Auch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Herz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nutzt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Ketonkörper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als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Brennstoff.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16764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Nach ca. drei Hungertagen wird etwa ein Drittel 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Energiebedarfs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Gehirns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durch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Ketonkörper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 gedeckt.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460" y="5607300"/>
            <a:ext cx="6294755" cy="79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3535">
              <a:lnSpc>
                <a:spcPct val="105500"/>
              </a:lnSpc>
              <a:spcBef>
                <a:spcPts val="100"/>
              </a:spcBef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 gesundheitsgefährdene Ketose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ist, aufgrund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zwar geringen aber  vorhandenen Insulinsekretion, nicht zu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befürchten, wie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es bei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einem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abs.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Insulinmangel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Fall wäre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(z.B. Typ-1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 Diabetes).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35" y="6502272"/>
            <a:ext cx="65208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511" y="5398896"/>
            <a:ext cx="6435090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6435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5E5E5E"/>
                </a:solidFill>
                <a:latin typeface="Times New Roman"/>
                <a:cs typeface="Times New Roman"/>
              </a:rPr>
              <a:t>Abbildung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Konzentrationen von Glucose, Ketonkörpern und freien Fettsäuren im Blut während einer 40tägigen  Fastenperiode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061" y="1555876"/>
            <a:ext cx="6050279" cy="3729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252" y="1584325"/>
            <a:ext cx="5730240" cy="279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  <a:tabLst>
                <a:tab pos="42672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Thermoregulation und Gewichtsabnahme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während des</a:t>
            </a:r>
            <a:r>
              <a:rPr dirty="0" sz="1600" spc="-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Hungerns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355600" marR="2610485" indent="-343535">
              <a:lnSpc>
                <a:spcPct val="105400"/>
              </a:lnSpc>
              <a:spcBef>
                <a:spcPts val="112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Während der Nahrungskarenz 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kommt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es in den ersten Tagen</a:t>
            </a:r>
            <a:r>
              <a:rPr dirty="0" sz="1600" spc="-6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frühen Hungerphase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 einer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Zunahme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Grundumsatzes.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755015" marR="2834005" indent="-285750">
              <a:lnSpc>
                <a:spcPct val="105000"/>
              </a:lnSpc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 erhöhte Konzentration an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freien Fettsäuren, steigert die  Expression von "uncoupling  protein" (UPC) 2 und</a:t>
            </a:r>
            <a:r>
              <a:rPr dirty="0" sz="1400" spc="-1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6067" y="2203577"/>
            <a:ext cx="308609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74039" y="5469763"/>
            <a:ext cx="1885314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Grundumsatz im</a:t>
            </a:r>
            <a:r>
              <a:rPr dirty="0" sz="1000" spc="-6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Fasten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0235" y="4813341"/>
            <a:ext cx="2753995" cy="114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49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UPC 3 (Entkopplung der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oxidativen Phosphorylierung) und  die Katecholamine führen zur  Erhöhung des Energieumsatzes in  der frühen</a:t>
            </a:r>
            <a:r>
              <a:rPr dirty="0" sz="140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Hungerphase.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60019" y="2419223"/>
            <a:ext cx="1909762" cy="266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3035" y="1498558"/>
            <a:ext cx="5856605" cy="366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7314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Mit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zunehmender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Hungerdauer kommt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es zu einer Drosselung der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Wärmeproduktion: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Entfall der "Nahrungsinduzierte</a:t>
            </a:r>
            <a:r>
              <a:rPr dirty="0" sz="1400" spc="1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Thermogenese“.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Rückgang des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Sauerstoffsverbrauches.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494030" indent="-343535">
              <a:lnSpc>
                <a:spcPct val="105600"/>
              </a:lnSpc>
              <a:spcBef>
                <a:spcPts val="113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Dementsprechend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gehen der respiratorische Quotient und der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Grundumsatz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zurück.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39370" indent="-343535">
              <a:lnSpc>
                <a:spcPct val="105300"/>
              </a:lnSpc>
              <a:spcBef>
                <a:spcPts val="5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Urschache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für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verminderten Sauserstoffverbrauch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 nicht  ganz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geklärt.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755015" marR="5080" indent="-285750">
              <a:lnSpc>
                <a:spcPct val="105300"/>
              </a:lnSpc>
              <a:spcBef>
                <a:spcPts val="5"/>
              </a:spcBef>
              <a:tabLst>
                <a:tab pos="75501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steile Abfall des STH direkt in den ersten Fastentagen schränkt die 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Funktion der Schilddrüse</a:t>
            </a:r>
            <a:r>
              <a:rPr dirty="0" sz="1400" spc="1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ein.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511" y="5182489"/>
            <a:ext cx="7421880" cy="730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</a:t>
            </a:r>
            <a:r>
              <a:rPr dirty="0" sz="1000" spc="-75" b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STH</a:t>
            </a:r>
            <a:endParaRPr sz="1000">
              <a:latin typeface="Times New Roman"/>
              <a:cs typeface="Times New Roman"/>
            </a:endParaRPr>
          </a:p>
          <a:p>
            <a:pPr marL="852169">
              <a:lnSpc>
                <a:spcPct val="100000"/>
              </a:lnSpc>
              <a:tabLst>
                <a:tab pos="1137920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Das Serum-T3 und -T4, sowie der Grundumsatz nehmen ab und</a:t>
            </a:r>
            <a:r>
              <a:rPr dirty="0" sz="1400" spc="5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die</a:t>
            </a:r>
            <a:endParaRPr sz="1400">
              <a:latin typeface="Times New Roman"/>
              <a:cs typeface="Times New Roman"/>
            </a:endParaRPr>
          </a:p>
          <a:p>
            <a:pPr marL="1137920">
              <a:lnSpc>
                <a:spcPts val="1535"/>
              </a:lnSpc>
              <a:spcBef>
                <a:spcPts val="80"/>
              </a:spcBef>
            </a:pP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Kälteempfindlichkeit nimmt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zu.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055"/>
              </a:lnSpc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54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Späte Hungerphase</a:t>
            </a:r>
            <a:r>
              <a:rPr dirty="0" spc="-55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35" y="1426931"/>
            <a:ext cx="6370320" cy="4351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30480" indent="-343535">
              <a:lnSpc>
                <a:spcPct val="105300"/>
              </a:lnSpc>
              <a:spcBef>
                <a:spcPts val="100"/>
              </a:spcBef>
              <a:tabLst>
                <a:tab pos="3810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Gewichtsabnahme dem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Energieerhaltungssatz unterliegt hängt sie  direkt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951865">
              <a:lnSpc>
                <a:spcPct val="100000"/>
              </a:lnSpc>
              <a:tabLst>
                <a:tab pos="1180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Strenge der</a:t>
            </a:r>
            <a:r>
              <a:rPr dirty="0" sz="1400" spc="1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Kostbeschränkung</a:t>
            </a:r>
            <a:endParaRPr sz="1400">
              <a:latin typeface="Times New Roman"/>
              <a:cs typeface="Times New Roman"/>
            </a:endParaRPr>
          </a:p>
          <a:p>
            <a:pPr marL="951865">
              <a:lnSpc>
                <a:spcPct val="100000"/>
              </a:lnSpc>
              <a:spcBef>
                <a:spcPts val="585"/>
              </a:spcBef>
              <a:tabLst>
                <a:tab pos="1224915" algn="l"/>
              </a:tabLst>
            </a:pPr>
            <a:r>
              <a:rPr dirty="0" sz="1400" spc="-5">
                <a:solidFill>
                  <a:srgbClr val="2F3D89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Dauer der</a:t>
            </a:r>
            <a:r>
              <a:rPr dirty="0" sz="1400" spc="2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Nahrungskarenz</a:t>
            </a:r>
            <a:endParaRPr sz="1400">
              <a:latin typeface="Times New Roman"/>
              <a:cs typeface="Times New Roman"/>
            </a:endParaRPr>
          </a:p>
          <a:p>
            <a:pPr marL="951865">
              <a:lnSpc>
                <a:spcPct val="100000"/>
              </a:lnSpc>
              <a:spcBef>
                <a:spcPts val="580"/>
              </a:spcBef>
              <a:tabLst>
                <a:tab pos="1180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körperlichen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Arbeitsleistung</a:t>
            </a:r>
            <a:endParaRPr sz="1400">
              <a:latin typeface="Times New Roman"/>
              <a:cs typeface="Times New Roman"/>
            </a:endParaRPr>
          </a:p>
          <a:p>
            <a:pPr marL="951865">
              <a:lnSpc>
                <a:spcPct val="100000"/>
              </a:lnSpc>
              <a:spcBef>
                <a:spcPts val="585"/>
              </a:spcBef>
              <a:tabLst>
                <a:tab pos="1180465" algn="l"/>
              </a:tabLst>
            </a:pPr>
            <a:r>
              <a:rPr dirty="0" sz="1400" spc="-5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Der abgegebenen Wärmemenge</a:t>
            </a:r>
            <a:r>
              <a:rPr dirty="0" sz="1400" spc="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5E5E5E"/>
                </a:solidFill>
                <a:latin typeface="Times New Roman"/>
                <a:cs typeface="Times New Roman"/>
              </a:rPr>
              <a:t>ab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524510" marR="446405" indent="-343535">
              <a:lnSpc>
                <a:spcPct val="105300"/>
              </a:lnSpc>
              <a:tabLst>
                <a:tab pos="52451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Gewichtsverlust in den ersten 3-4 Tagen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(frühe Hungerphase)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beträgt ca. 2-3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Kg.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525145" marR="83820" indent="-343535">
              <a:lnSpc>
                <a:spcPct val="105300"/>
              </a:lnSpc>
              <a:tabLst>
                <a:tab pos="52514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späten Hungerphase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beträgt,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aufgrund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immer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sparsamer  werdenden Grundumsatz, der Gewichtsverlust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nur noch etwa 250g</a:t>
            </a:r>
            <a:r>
              <a:rPr dirty="0" sz="1600" spc="4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d</a:t>
            </a:r>
            <a:r>
              <a:rPr dirty="0" baseline="25252" sz="1650" spc="-15">
                <a:solidFill>
                  <a:srgbClr val="2E3D89"/>
                </a:solidFill>
                <a:latin typeface="Times New Roman"/>
                <a:cs typeface="Times New Roman"/>
              </a:rPr>
              <a:t>-1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524510" marR="103505" indent="-343535">
              <a:lnSpc>
                <a:spcPct val="105500"/>
              </a:lnSpc>
              <a:spcBef>
                <a:spcPts val="5"/>
              </a:spcBef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Durch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diese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Mechanismen wird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insbesondere der Proteinkatabolismus  verzögert und damit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Überlebenschancen für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lange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Hungerperioden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gesichert.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Prolongierte Hungerphase</a:t>
            </a:r>
            <a:r>
              <a:rPr dirty="0" spc="-1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61" y="1498558"/>
            <a:ext cx="5899150" cy="539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Nach einer Fastenzeit von 5-6 Wochen sinkt die</a:t>
            </a:r>
            <a:r>
              <a:rPr dirty="0" sz="1600" spc="-4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Glucoseproduktion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anfänglich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120-180g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74-80g Glucose am Tag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ab,</a:t>
            </a:r>
            <a:r>
              <a:rPr dirty="0" sz="1600" spc="-4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wovon: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7987" y="2157749"/>
            <a:ext cx="1914525" cy="68707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41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39g aus</a:t>
            </a:r>
            <a:r>
              <a:rPr dirty="0" sz="1600" spc="-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Lactat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241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16-19g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aus</a:t>
            </a:r>
            <a:r>
              <a:rPr dirty="0" sz="1600" spc="-6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Glycerin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7987" y="3148163"/>
            <a:ext cx="2349500" cy="68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9235">
              <a:lnSpc>
                <a:spcPct val="135600"/>
              </a:lnSpc>
              <a:spcBef>
                <a:spcPts val="100"/>
              </a:spcBef>
              <a:tabLst>
                <a:tab pos="241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-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16-20g aus</a:t>
            </a:r>
            <a:r>
              <a:rPr dirty="0" sz="1600" spc="-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Aminosäuren,  zumeist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Glutamin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664" y="4358918"/>
            <a:ext cx="5843905" cy="1273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Parallel zur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Abnahme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Gluconeogenese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nimmt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Proteolyse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Skelettmuskulatur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75g auf 20-25g am Tag</a:t>
            </a:r>
            <a:r>
              <a:rPr dirty="0" sz="1600" spc="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ab.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55600" marR="349250" indent="-343535">
              <a:lnSpc>
                <a:spcPct val="1056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 entsprechend bleibt die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Stickstoffausscheidung auf einem  niedrigen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Niveau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3-5g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Tag</a:t>
            </a:r>
            <a:r>
              <a:rPr dirty="0" sz="1600" spc="-4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konstant.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9659" y="2203576"/>
            <a:ext cx="216535" cy="791845"/>
          </a:xfrm>
          <a:custGeom>
            <a:avLst/>
            <a:gdLst/>
            <a:ahLst/>
            <a:cxnLst/>
            <a:rect l="l" t="t" r="r" b="b"/>
            <a:pathLst>
              <a:path w="216535" h="791844">
                <a:moveTo>
                  <a:pt x="0" y="0"/>
                </a:moveTo>
                <a:lnTo>
                  <a:pt x="42302" y="5203"/>
                </a:lnTo>
                <a:lnTo>
                  <a:pt x="99762" y="40183"/>
                </a:lnTo>
                <a:lnTo>
                  <a:pt x="108204" y="329946"/>
                </a:lnTo>
                <a:lnTo>
                  <a:pt x="116645" y="355734"/>
                </a:lnTo>
                <a:lnTo>
                  <a:pt x="139731" y="376809"/>
                </a:lnTo>
                <a:lnTo>
                  <a:pt x="174105" y="391025"/>
                </a:lnTo>
                <a:lnTo>
                  <a:pt x="216408" y="396240"/>
                </a:lnTo>
                <a:lnTo>
                  <a:pt x="174105" y="401335"/>
                </a:lnTo>
                <a:lnTo>
                  <a:pt x="139731" y="415290"/>
                </a:lnTo>
                <a:lnTo>
                  <a:pt x="116645" y="436102"/>
                </a:lnTo>
                <a:lnTo>
                  <a:pt x="108204" y="461772"/>
                </a:lnTo>
                <a:lnTo>
                  <a:pt x="108204" y="726186"/>
                </a:lnTo>
                <a:lnTo>
                  <a:pt x="99762" y="751855"/>
                </a:lnTo>
                <a:lnTo>
                  <a:pt x="76676" y="772668"/>
                </a:lnTo>
                <a:lnTo>
                  <a:pt x="42302" y="786622"/>
                </a:lnTo>
                <a:lnTo>
                  <a:pt x="0" y="791718"/>
                </a:lnTo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44905" y="2431669"/>
            <a:ext cx="5003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Leber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40085" y="3211702"/>
            <a:ext cx="287655" cy="720090"/>
          </a:xfrm>
          <a:custGeom>
            <a:avLst/>
            <a:gdLst/>
            <a:ahLst/>
            <a:cxnLst/>
            <a:rect l="l" t="t" r="r" b="b"/>
            <a:pathLst>
              <a:path w="287654" h="720089">
                <a:moveTo>
                  <a:pt x="0" y="0"/>
                </a:moveTo>
                <a:lnTo>
                  <a:pt x="55935" y="4679"/>
                </a:lnTo>
                <a:lnTo>
                  <a:pt x="101727" y="17430"/>
                </a:lnTo>
                <a:lnTo>
                  <a:pt x="144018" y="59435"/>
                </a:lnTo>
                <a:lnTo>
                  <a:pt x="144018" y="300228"/>
                </a:lnTo>
                <a:lnTo>
                  <a:pt x="155257" y="323457"/>
                </a:lnTo>
                <a:lnTo>
                  <a:pt x="185928" y="342614"/>
                </a:lnTo>
                <a:lnTo>
                  <a:pt x="231457" y="355627"/>
                </a:lnTo>
                <a:lnTo>
                  <a:pt x="287274" y="360426"/>
                </a:lnTo>
                <a:lnTo>
                  <a:pt x="231457" y="365105"/>
                </a:lnTo>
                <a:lnTo>
                  <a:pt x="185928" y="377856"/>
                </a:lnTo>
                <a:lnTo>
                  <a:pt x="155257" y="396751"/>
                </a:lnTo>
                <a:lnTo>
                  <a:pt x="144018" y="419862"/>
                </a:lnTo>
                <a:lnTo>
                  <a:pt x="144018" y="660654"/>
                </a:lnTo>
                <a:lnTo>
                  <a:pt x="132659" y="683764"/>
                </a:lnTo>
                <a:lnTo>
                  <a:pt x="101727" y="702659"/>
                </a:lnTo>
                <a:lnTo>
                  <a:pt x="55935" y="715410"/>
                </a:lnTo>
                <a:lnTo>
                  <a:pt x="0" y="720090"/>
                </a:lnTo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78483" y="3378072"/>
            <a:ext cx="5797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Nieren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67526" y="2131948"/>
            <a:ext cx="281040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73883" y="4030345"/>
            <a:ext cx="22371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Abbildung: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Renale</a:t>
            </a:r>
            <a:r>
              <a:rPr dirty="0" sz="1000" spc="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Stickstoffausscheidung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Prolongierte Hungerphase</a:t>
            </a:r>
            <a:r>
              <a:rPr dirty="0" spc="-1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61" y="1498558"/>
            <a:ext cx="5929630" cy="3730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Das Gehirn hat sich auf die Utilisation von Ketonkörpern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eingestellt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und die Glucoseverwertung stark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vermindert.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4191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Nur noch 35-40g Glucose werden vom Geherin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oxidiert, 60-80%  des zerebralen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Energiebedarfes werden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durch Ketonkörper</a:t>
            </a:r>
            <a:r>
              <a:rPr dirty="0" sz="1600" spc="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gedeckt.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6235" marR="471805" indent="-343535">
              <a:lnSpc>
                <a:spcPct val="105300"/>
              </a:lnSpc>
              <a:tabLst>
                <a:tab pos="35623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Darüber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hinaus baut das Gehirn etwa 1/3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ihm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angebotenen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nur bis auf 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Stufe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Lactat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ab, welches dann der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Gluconeogenese wieder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zugeführt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werden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kann.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Der Grundumsatz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sinkt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20%.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56235" marR="141605" indent="-343535">
              <a:lnSpc>
                <a:spcPct val="105500"/>
              </a:lnSpc>
              <a:tabLst>
                <a:tab pos="356235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Mit diesen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Stoffwechselveränderungen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 eine langfristige,  adäquate Energieversorgung der zum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Überleben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entscheidenden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Organe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bei gleichzeitiger Schonung des Körpereiweißes</a:t>
            </a:r>
            <a:r>
              <a:rPr dirty="0" sz="1600" spc="-4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gesichert.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 </a:t>
            </a:r>
            <a:r>
              <a:rPr dirty="0" spc="-5" i="1">
                <a:solidFill>
                  <a:srgbClr val="2E3D89"/>
                </a:solidFill>
                <a:latin typeface="Times New Roman"/>
                <a:cs typeface="Times New Roman"/>
              </a:rPr>
              <a:t>Prolongierte Hungerphase</a:t>
            </a:r>
            <a:r>
              <a:rPr dirty="0" spc="-1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E3D89"/>
                </a:solidFill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61" y="1498558"/>
            <a:ext cx="6096000" cy="3914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48615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Diese Hungerphase wird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entweder durch neue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Nährstoffaufnahme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oder durch 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Tod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beendet.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280670" indent="-343535">
              <a:lnSpc>
                <a:spcPct val="105300"/>
              </a:lnSpc>
              <a:tabLst>
                <a:tab pos="4064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Wie lange Hunger mit dem Leben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vereinbar ist, hängt vorwiegend  von der Größe der Fettdepots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Was geschieht, wenn die Fettdepots erschöpft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sind?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Die einzige verbleibende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Brennstoffquelle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sind die</a:t>
            </a:r>
            <a:r>
              <a:rPr dirty="0" sz="1600" spc="-2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Proteine.</a:t>
            </a:r>
            <a:endParaRPr sz="1600">
              <a:latin typeface="Times New Roman"/>
              <a:cs typeface="Times New Roman"/>
            </a:endParaRPr>
          </a:p>
          <a:p>
            <a:pPr marL="1155700" marR="256540" indent="-229235">
              <a:lnSpc>
                <a:spcPct val="105600"/>
              </a:lnSpc>
              <a:spcBef>
                <a:spcPts val="570"/>
              </a:spcBef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Der Proteinabbau 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nimmt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zu und es 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kommt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unvermeidlich  zum Tod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durch Herz-, Leber oder</a:t>
            </a:r>
            <a:r>
              <a:rPr dirty="0" sz="1600" spc="-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Nierenversagen.</a:t>
            </a:r>
            <a:endParaRPr sz="1600">
              <a:latin typeface="Times New Roman"/>
              <a:cs typeface="Times New Roman"/>
            </a:endParaRPr>
          </a:p>
          <a:p>
            <a:pPr marL="1155700" marR="350520" indent="-228600">
              <a:lnSpc>
                <a:spcPct val="105400"/>
              </a:lnSpc>
              <a:spcBef>
                <a:spcPts val="575"/>
              </a:spcBef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Zudem besteht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eine erhöhte Infektanfälligkeit durch den  erniedrigten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Immunglobulinspiegel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(Ig) und einer  eingeschränkten zellulären Infektabwehr, welche sehr 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häufig zum Tode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führt.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59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</a:t>
            </a:r>
            <a:r>
              <a:rPr dirty="0" spc="-10">
                <a:solidFill>
                  <a:srgbClr val="2E3D89"/>
                </a:solidFill>
              </a:rPr>
              <a:t> </a:t>
            </a:r>
            <a:r>
              <a:rPr dirty="0" spc="-5">
                <a:solidFill>
                  <a:srgbClr val="2E3D89"/>
                </a:solidFill>
              </a:rPr>
              <a:t>Zusammenfassung</a:t>
            </a:r>
            <a:r>
              <a:rPr dirty="0" sz="1800" spc="-5">
                <a:solidFill>
                  <a:srgbClr val="2E3D89"/>
                </a:solidFill>
              </a:rPr>
              <a:t>-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973461" y="1498558"/>
            <a:ext cx="5955665" cy="351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70815" indent="-343535">
              <a:lnSpc>
                <a:spcPct val="1053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Der Organismus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ist durch verschiedene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Adaptionsmechanismen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in  der Lage selbst längere Fastenperioden zu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überdauern.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43180" indent="-342900">
              <a:lnSpc>
                <a:spcPct val="1054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Aufgrund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regelhaften Folge der Adaptionsmechanismen kann  man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den Fastenverlauf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in mehrere,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fließend ineinander übergehende  Phasen einteilen (Postapsorptive- Frühe-, Späte- und prolongierte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Hungerphase).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29845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Um die die Organfunktion aufrechtzuerhalten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verfügt 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Körper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über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Energiereserven.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55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Während des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Hungerns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greift er zunächst auf die begrenzten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Kohlenhydratreserven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zurück, welche jedoch nach ca. 24-48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Sunden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erschöpft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sind.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071" y="5202642"/>
            <a:ext cx="6037580" cy="105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5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Damit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Versorgung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glucoseabhängigen Gewebe  (Nervengewebe,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Erythrozyten,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Nierenmark)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gewährleistet ist,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werden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Aminosäuren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 Körpereiweiß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 Glucosebildung  herangezogen.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23869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/>
              <a:t>WAS </a:t>
            </a:r>
            <a:r>
              <a:rPr dirty="0" sz="1800" spc="-5"/>
              <a:t>IST</a:t>
            </a:r>
            <a:r>
              <a:rPr dirty="0" sz="1800" spc="-90"/>
              <a:t> </a:t>
            </a:r>
            <a:r>
              <a:rPr dirty="0" sz="1800" spc="-5"/>
              <a:t>HUNGER?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13035" y="1787356"/>
            <a:ext cx="6170930" cy="226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Hunger ist kein fest definierter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Begriff,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unter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anderem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auch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deswegen, weil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er emotional belastet ist. In der Literatur werden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deshalb Begriffe</a:t>
            </a:r>
            <a:r>
              <a:rPr dirty="0" sz="1600" spc="-1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wie: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tabLst>
                <a:tab pos="1001394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Unterernährung</a:t>
            </a:r>
            <a:endParaRPr sz="16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685"/>
              </a:spcBef>
              <a:tabLst>
                <a:tab pos="1001394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Mangelernährung</a:t>
            </a:r>
            <a:endParaRPr sz="16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680"/>
              </a:spcBef>
              <a:tabLst>
                <a:tab pos="1001394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–	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Malnutration</a:t>
            </a:r>
            <a:endParaRPr sz="1600">
              <a:latin typeface="Times New Roman"/>
              <a:cs typeface="Times New Roman"/>
            </a:endParaRPr>
          </a:p>
          <a:p>
            <a:pPr marL="12700" marR="298450">
              <a:lnSpc>
                <a:spcPct val="105600"/>
              </a:lnSpc>
              <a:spcBef>
                <a:spcPts val="570"/>
              </a:spcBef>
            </a:pP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verwendet,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mit denen sich der Ernährungszustand eines Menschen auch  quantitativ beschreiben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läßt.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60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7"/>
            <a:ext cx="3970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dirty="0" spc="-5">
                <a:solidFill>
                  <a:srgbClr val="605F5F"/>
                </a:solidFill>
              </a:rPr>
              <a:t>3.	</a:t>
            </a:r>
            <a:r>
              <a:rPr dirty="0" spc="-5"/>
              <a:t>DER</a:t>
            </a:r>
            <a:r>
              <a:rPr dirty="0" spc="-25"/>
              <a:t> </a:t>
            </a:r>
            <a:r>
              <a:rPr dirty="0"/>
              <a:t>HUNGERSTOFFWECHSEL</a:t>
            </a:r>
          </a:p>
          <a:p>
            <a:pPr marL="354965">
              <a:lnSpc>
                <a:spcPct val="100000"/>
              </a:lnSpc>
            </a:pPr>
            <a:r>
              <a:rPr dirty="0" spc="-5">
                <a:solidFill>
                  <a:srgbClr val="2E3D89"/>
                </a:solidFill>
              </a:rPr>
              <a:t>-</a:t>
            </a:r>
            <a:r>
              <a:rPr dirty="0" spc="-10">
                <a:solidFill>
                  <a:srgbClr val="2E3D89"/>
                </a:solidFill>
              </a:rPr>
              <a:t> </a:t>
            </a:r>
            <a:r>
              <a:rPr dirty="0" spc="-5">
                <a:solidFill>
                  <a:srgbClr val="2E3D89"/>
                </a:solidFill>
              </a:rPr>
              <a:t>Zusammenfassung</a:t>
            </a:r>
            <a:r>
              <a:rPr dirty="0" sz="1800" spc="-5">
                <a:solidFill>
                  <a:srgbClr val="2E3D89"/>
                </a:solidFill>
              </a:rPr>
              <a:t>-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828681" y="1641762"/>
            <a:ext cx="6094095" cy="351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14300" indent="-343535">
              <a:lnSpc>
                <a:spcPct val="1055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Um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die Umwandlung lebenswichtiger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Proteine zu Glucose  einzuschränken, greift der Körper auf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seine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größten Energiespeicher,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dem Fettgewebe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zurück.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54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Nach etwa 2 bis 3 Wochen stellt sich, unter einer weiteren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Drosselung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Proteinkatabolismus und einer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weitgehenden Umstellung des  Gehirnmetabolismus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von Glucose zur Ketonkörperoxidation, ein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Stoffwechselgleichgewicht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23876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Als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Ausdruck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fortschreitenden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Stoffwechselökonomie sinkt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 Energieverbrauch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im Verlauf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des Fastens deutlich</a:t>
            </a:r>
            <a:r>
              <a:rPr dirty="0" sz="1600" spc="-2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ab.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55600" marR="20320" indent="-343535">
              <a:lnSpc>
                <a:spcPct val="105300"/>
              </a:lnSpc>
              <a:tabLst>
                <a:tab pos="3556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Die letzte Hungerphase wird entweder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durch neue Nährstoffaufnahme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oder durch den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Tod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beendet.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153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61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6372873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971" y="1470312"/>
            <a:ext cx="6052185" cy="1273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5500"/>
              </a:lnSpc>
              <a:spcBef>
                <a:spcPts val="100"/>
              </a:spcBef>
            </a:pP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"Zweifle nie daran, dass eine kleine Gruppe engagierter Bürgerinnen</a:t>
            </a:r>
            <a:r>
              <a:rPr dirty="0" sz="1600" spc="-5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und 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Bürger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die Welt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verändern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kann – im Gegenteil: nur so sind jemals  Veränderungen</a:t>
            </a:r>
            <a:r>
              <a:rPr dirty="0" sz="1600" spc="-1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passiert"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(Margaret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Mead, Ethnologin)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3521" y="3567048"/>
            <a:ext cx="18281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solidFill>
                  <a:srgbClr val="5E5E5E"/>
                </a:solidFill>
                <a:latin typeface="Times New Roman"/>
                <a:cs typeface="Times New Roman"/>
              </a:rPr>
              <a:t>VIELEN</a:t>
            </a:r>
            <a:r>
              <a:rPr dirty="0" sz="2000" spc="-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5E5E5E"/>
                </a:solidFill>
                <a:latin typeface="Times New Roman"/>
                <a:cs typeface="Times New Roman"/>
              </a:rPr>
              <a:t>DANK!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34518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15"/>
              <a:t> </a:t>
            </a:r>
            <a:r>
              <a:rPr dirty="0" sz="1800" spc="-5"/>
              <a:t>HUNGER?</a:t>
            </a:r>
            <a:endParaRPr sz="1800"/>
          </a:p>
          <a:p>
            <a:pPr marL="354965">
              <a:lnSpc>
                <a:spcPct val="100000"/>
              </a:lnSpc>
            </a:pP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Definition </a:t>
            </a:r>
            <a:r>
              <a:rPr dirty="0" sz="1800" spc="-5" i="1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Unterernährung</a:t>
            </a:r>
            <a:r>
              <a:rPr dirty="0" sz="1800" spc="-12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118" y="2074672"/>
            <a:ext cx="5928995" cy="796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„Die Unterernährung tritt ein, wenn die tägliche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Energiezufuhr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für einen  längeren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Zeitraum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unter dem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Bedarfsminimum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liegt,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welches für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einen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gesunden Körper und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ein aktives Leben benötigt wird“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053" y="3350640"/>
            <a:ext cx="22777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 i="1">
                <a:solidFill>
                  <a:srgbClr val="5E5E5E"/>
                </a:solidFill>
                <a:latin typeface="Times New Roman"/>
                <a:cs typeface="Times New Roman"/>
              </a:rPr>
              <a:t>Quelle: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Welternährungsorganisation</a:t>
            </a:r>
            <a:r>
              <a:rPr dirty="0" sz="1000" spc="-1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(FAO)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681" y="4247515"/>
            <a:ext cx="52971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„Die Unterernährung ist eine Verringerung der</a:t>
            </a:r>
            <a:r>
              <a:rPr dirty="0" sz="1600" spc="-4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Energiespeicher“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681" y="4997322"/>
            <a:ext cx="52635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 i="1">
                <a:solidFill>
                  <a:srgbClr val="5E5E5E"/>
                </a:solidFill>
                <a:latin typeface="Times New Roman"/>
                <a:cs typeface="Times New Roman"/>
              </a:rPr>
              <a:t>Quelle: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Leitlinie zur enteralen Ernährung der Deutsche Gesellschaft für Ernährungsmedizin</a:t>
            </a:r>
            <a:r>
              <a:rPr dirty="0" sz="1000" spc="13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 i="1">
                <a:solidFill>
                  <a:srgbClr val="5E5E5E"/>
                </a:solidFill>
                <a:latin typeface="Times New Roman"/>
                <a:cs typeface="Times New Roman"/>
              </a:rPr>
              <a:t>(DGEM</a:t>
            </a:r>
            <a:r>
              <a:rPr dirty="0" sz="1000" spc="-5" i="1">
                <a:solidFill>
                  <a:srgbClr val="2E3D89"/>
                </a:solidFill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55664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10"/>
              <a:t> </a:t>
            </a:r>
            <a:r>
              <a:rPr dirty="0" sz="1800" spc="-5"/>
              <a:t>HUNGER?</a:t>
            </a:r>
            <a:endParaRPr sz="1800"/>
          </a:p>
          <a:p>
            <a:pPr marL="406400">
              <a:lnSpc>
                <a:spcPct val="100000"/>
              </a:lnSpc>
            </a:pP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Wie kann die Unterernährung diagnostiziert werden?</a:t>
            </a:r>
            <a:r>
              <a:rPr dirty="0" sz="1800" spc="-15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910" y="1718018"/>
            <a:ext cx="5761990" cy="3877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5080" indent="-304800">
              <a:lnSpc>
                <a:spcPct val="105500"/>
              </a:lnSpc>
              <a:spcBef>
                <a:spcPts val="100"/>
              </a:spcBef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•	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Zur Diagnostik des Ernährungszustandes bzw. der</a:t>
            </a:r>
            <a:r>
              <a:rPr dirty="0" sz="1600" spc="-7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Unterernährung  stehen eine Vielzahl von einfachen, gut evaluierten Methoden zur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Verfügung: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1.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Anthropometrische Methoden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tabLst>
                <a:tab pos="1003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Trizepshautfaltendickemessung</a:t>
            </a:r>
            <a:r>
              <a:rPr dirty="0" sz="1600" spc="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(TSF)</a:t>
            </a:r>
            <a:endParaRPr sz="16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685"/>
              </a:spcBef>
              <a:tabLst>
                <a:tab pos="1003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Oberarmmuskelumfang</a:t>
            </a:r>
            <a:r>
              <a:rPr dirty="0" sz="1600" spc="-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5E5E5E"/>
                </a:solidFill>
                <a:latin typeface="Times New Roman"/>
                <a:cs typeface="Times New Roman"/>
              </a:rPr>
              <a:t>(MAC)</a:t>
            </a:r>
            <a:endParaRPr sz="16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680"/>
              </a:spcBef>
              <a:tabLst>
                <a:tab pos="1003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Bodymass 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- Index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(BMI)</a:t>
            </a:r>
            <a:endParaRPr sz="16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675"/>
              </a:spcBef>
              <a:tabLst>
                <a:tab pos="1003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Mid-Upper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Arm Circumference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(MUAC)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2.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Apparativen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Methoden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tabLst>
                <a:tab pos="1003300" algn="l"/>
              </a:tabLst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	</a:t>
            </a:r>
            <a:r>
              <a:rPr dirty="0" sz="1600">
                <a:solidFill>
                  <a:srgbClr val="5E5E5E"/>
                </a:solidFill>
                <a:latin typeface="Times New Roman"/>
                <a:cs typeface="Times New Roman"/>
              </a:rPr>
              <a:t>Bioelektrische </a:t>
            </a:r>
            <a:r>
              <a:rPr dirty="0" sz="1600" spc="-5">
                <a:solidFill>
                  <a:srgbClr val="5E5E5E"/>
                </a:solidFill>
                <a:latin typeface="Times New Roman"/>
                <a:cs typeface="Times New Roman"/>
              </a:rPr>
              <a:t>Impedanzanalyse</a:t>
            </a:r>
            <a:r>
              <a:rPr dirty="0" sz="1600" spc="-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(BIA)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17500" algn="l"/>
              </a:tabLst>
            </a:pPr>
            <a:r>
              <a:rPr dirty="0" sz="1600">
                <a:solidFill>
                  <a:srgbClr val="2F3D89"/>
                </a:solidFill>
                <a:latin typeface="Times New Roman"/>
                <a:cs typeface="Times New Roman"/>
              </a:rPr>
              <a:t>3.	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Laborchemische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Methoden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11" y="5734939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140" y="533526"/>
            <a:ext cx="55149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>
                <a:solidFill>
                  <a:srgbClr val="605F5F"/>
                </a:solidFill>
              </a:rPr>
              <a:t>2.	</a:t>
            </a:r>
            <a:r>
              <a:rPr dirty="0" sz="1800" spc="-5"/>
              <a:t>WAS IST</a:t>
            </a:r>
            <a:r>
              <a:rPr dirty="0" sz="1800" spc="-10"/>
              <a:t> </a:t>
            </a:r>
            <a:r>
              <a:rPr dirty="0" sz="1800" spc="-5"/>
              <a:t>HUNGER?</a:t>
            </a:r>
            <a:endParaRPr sz="1800"/>
          </a:p>
          <a:p>
            <a:pPr marL="354965">
              <a:lnSpc>
                <a:spcPct val="100000"/>
              </a:lnSpc>
            </a:pP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 </a:t>
            </a:r>
            <a:r>
              <a:rPr dirty="0" sz="1800" i="1">
                <a:solidFill>
                  <a:srgbClr val="2E3D89"/>
                </a:solidFill>
                <a:latin typeface="Times New Roman"/>
                <a:cs typeface="Times New Roman"/>
              </a:rPr>
              <a:t>Wie kann die Unterernährung diagnostiziert werden?</a:t>
            </a:r>
            <a:r>
              <a:rPr dirty="0" sz="1800" spc="-150" i="1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2E3D8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127" y="1731445"/>
            <a:ext cx="2918460" cy="151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605F5F"/>
                </a:solidFill>
                <a:latin typeface="Times New Roman"/>
                <a:cs typeface="Times New Roman"/>
              </a:rPr>
              <a:t>• </a:t>
            </a:r>
            <a:r>
              <a:rPr dirty="0" sz="1600" i="1">
                <a:solidFill>
                  <a:srgbClr val="5E5E5E"/>
                </a:solidFill>
                <a:latin typeface="Times New Roman"/>
                <a:cs typeface="Times New Roman"/>
              </a:rPr>
              <a:t>Body Mass - Index</a:t>
            </a:r>
            <a:r>
              <a:rPr dirty="0" sz="1600" spc="-4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600" spc="-5" i="1">
                <a:solidFill>
                  <a:srgbClr val="5E5E5E"/>
                </a:solidFill>
                <a:latin typeface="Times New Roman"/>
                <a:cs typeface="Times New Roman"/>
              </a:rPr>
              <a:t>(BMI)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05400"/>
              </a:lnSpc>
            </a:pP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BMI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wird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berechnet,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indem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man das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Körpergewicht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(in kg)  durch das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Quadrat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Körpergröße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(in Metern)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dividiert.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727" y="4395675"/>
            <a:ext cx="2788920" cy="1053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5400"/>
              </a:lnSpc>
              <a:spcBef>
                <a:spcPts val="95"/>
              </a:spcBef>
            </a:pP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Der von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der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WHO empfohlene 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untere Grenzwert des BMI- 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Normalbereiches </a:t>
            </a:r>
            <a:r>
              <a:rPr dirty="0" sz="1600">
                <a:solidFill>
                  <a:srgbClr val="2E3D89"/>
                </a:solidFill>
                <a:latin typeface="Times New Roman"/>
                <a:cs typeface="Times New Roman"/>
              </a:rPr>
              <a:t>für Erwachsene  beträgt 18,5 </a:t>
            </a:r>
            <a:r>
              <a:rPr dirty="0" sz="1600" spc="-5">
                <a:solidFill>
                  <a:srgbClr val="2E3D89"/>
                </a:solidFill>
                <a:latin typeface="Times New Roman"/>
                <a:cs typeface="Times New Roman"/>
              </a:rPr>
              <a:t>Kg</a:t>
            </a:r>
            <a:r>
              <a:rPr dirty="0" sz="1600" spc="-30">
                <a:solidFill>
                  <a:srgbClr val="2E3D89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[m²]</a:t>
            </a:r>
            <a:r>
              <a:rPr dirty="0" baseline="25252" sz="1650" spc="-15">
                <a:solidFill>
                  <a:srgbClr val="2E3D89"/>
                </a:solidFill>
                <a:latin typeface="Times New Roman"/>
                <a:cs typeface="Times New Roman"/>
              </a:rPr>
              <a:t>-1</a:t>
            </a:r>
            <a:r>
              <a:rPr dirty="0" sz="1600" spc="-10">
                <a:solidFill>
                  <a:srgbClr val="2E3D89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5083" y="1438020"/>
            <a:ext cx="288925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5E5E5E"/>
                </a:solidFill>
                <a:latin typeface="Times New Roman"/>
                <a:cs typeface="Times New Roman"/>
              </a:rPr>
              <a:t>Tabelle: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Einteilung des Ernährungszustandes </a:t>
            </a:r>
            <a:r>
              <a:rPr dirty="0" sz="1000">
                <a:solidFill>
                  <a:srgbClr val="5E5E5E"/>
                </a:solidFill>
                <a:latin typeface="Times New Roman"/>
                <a:cs typeface="Times New Roman"/>
              </a:rPr>
              <a:t>nach</a:t>
            </a:r>
            <a:r>
              <a:rPr dirty="0" sz="1000" spc="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BMI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2115" y="3859403"/>
            <a:ext cx="1656080" cy="5080"/>
          </a:xfrm>
          <a:custGeom>
            <a:avLst/>
            <a:gdLst/>
            <a:ahLst/>
            <a:cxnLst/>
            <a:rect l="l" t="t" r="r" b="b"/>
            <a:pathLst>
              <a:path w="1656080" h="5079">
                <a:moveTo>
                  <a:pt x="0" y="4572"/>
                </a:moveTo>
                <a:lnTo>
                  <a:pt x="1655826" y="0"/>
                </a:lnTo>
              </a:path>
            </a:pathLst>
          </a:custGeom>
          <a:ln w="28435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54767" y="3739260"/>
            <a:ext cx="5060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Times New Roman"/>
                <a:cs typeface="Times New Roman"/>
              </a:rPr>
              <a:t>BMI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3050" y="3595981"/>
            <a:ext cx="14719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Times New Roman"/>
                <a:cs typeface="Times New Roman"/>
              </a:rPr>
              <a:t>Körpergewicht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[Kg]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1321" y="3883250"/>
            <a:ext cx="135509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Times New Roman"/>
                <a:cs typeface="Times New Roman"/>
              </a:rPr>
              <a:t>Körpergröße</a:t>
            </a:r>
            <a:r>
              <a:rPr dirty="0" baseline="24691" sz="1350" spc="-7">
                <a:latin typeface="Times New Roman"/>
                <a:cs typeface="Times New Roman"/>
              </a:rPr>
              <a:t>2</a:t>
            </a:r>
            <a:r>
              <a:rPr dirty="0" sz="1400" spc="-5">
                <a:latin typeface="Times New Roman"/>
                <a:cs typeface="Times New Roman"/>
              </a:rPr>
              <a:t>[m</a:t>
            </a:r>
            <a:r>
              <a:rPr dirty="0" baseline="24691" sz="1350" spc="-7">
                <a:latin typeface="Times New Roman"/>
                <a:cs typeface="Times New Roman"/>
              </a:rPr>
              <a:t>2</a:t>
            </a:r>
            <a:r>
              <a:rPr dirty="0" sz="1400" spc="-5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96517" y="2131948"/>
            <a:ext cx="12573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57764" y="1674367"/>
          <a:ext cx="3219450" cy="430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545"/>
                <a:gridCol w="1566545"/>
              </a:tblGrid>
              <a:tr h="451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10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Ernährungszustand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5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BMI [Kg (m²)</a:t>
                      </a:r>
                      <a:r>
                        <a:rPr dirty="0" baseline="27777" sz="1200" spc="-7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dirty="0" sz="1200" spc="-5" b="1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3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9720" marR="292100" indent="233045">
                        <a:lnSpc>
                          <a:spcPts val="142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schwere  Unterernährung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&lt;16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37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9720" marR="292100" indent="244475">
                        <a:lnSpc>
                          <a:spcPts val="143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mittlere  Unterernährung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16,1 -</a:t>
                      </a:r>
                      <a:r>
                        <a:rPr dirty="0" sz="1200" spc="-1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17,5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3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9720" marR="292100" indent="278765">
                        <a:lnSpc>
                          <a:spcPts val="143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leichte  Unterernäh</a:t>
                      </a:r>
                      <a:r>
                        <a:rPr dirty="0" sz="1200" spc="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ung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17,6 -</a:t>
                      </a:r>
                      <a:r>
                        <a:rPr dirty="0" sz="1200" spc="-1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18,5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0342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200" spc="-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Normalgewicht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18,6 -</a:t>
                      </a:r>
                      <a:r>
                        <a:rPr dirty="0" sz="1200" spc="-1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25,0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1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Übergewicht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25,1 -</a:t>
                      </a:r>
                      <a:r>
                        <a:rPr dirty="0" sz="1200" spc="-15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30,0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1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Adipositas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&gt;30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50342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extreme</a:t>
                      </a:r>
                      <a:r>
                        <a:rPr dirty="0" sz="1200" spc="-2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Adipositas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200">
                          <a:solidFill>
                            <a:srgbClr val="2E3D89"/>
                          </a:solidFill>
                          <a:latin typeface="Times New Roman"/>
                          <a:cs typeface="Times New Roman"/>
                        </a:rPr>
                        <a:t>&gt;40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76200">
                      <a:solidFill>
                        <a:srgbClr val="C4E3FE"/>
                      </a:solidFill>
                      <a:prstDash val="solid"/>
                    </a:lnL>
                    <a:lnR w="76200">
                      <a:solidFill>
                        <a:srgbClr val="C4E3FE"/>
                      </a:solidFill>
                      <a:prstDash val="solid"/>
                    </a:lnR>
                    <a:lnT w="76200">
                      <a:solidFill>
                        <a:srgbClr val="C4E3FE"/>
                      </a:solidFill>
                      <a:prstDash val="solid"/>
                    </a:lnT>
                    <a:lnB w="76200">
                      <a:solidFill>
                        <a:srgbClr val="C4E3F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89356" y="6444560"/>
            <a:ext cx="6520815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Präsentation </a:t>
            </a:r>
            <a:r>
              <a:rPr dirty="0" sz="1000" spc="-10">
                <a:solidFill>
                  <a:srgbClr val="5E5E5E"/>
                </a:solidFill>
                <a:latin typeface="Times New Roman"/>
                <a:cs typeface="Times New Roman"/>
              </a:rPr>
              <a:t>vom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1.10.2008 zur Projektarbeit von Nils Schumacher, Fachbereich Oecotrophologie der Fachhochschule</a:t>
            </a:r>
            <a:r>
              <a:rPr dirty="0" sz="1000" spc="15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5E5E5E"/>
                </a:solidFill>
                <a:latin typeface="Times New Roman"/>
                <a:cs typeface="Times New Roman"/>
              </a:rPr>
              <a:t>Münster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Prof. Gisela Grosse</dc:creator>
  <dc:subject>Präsentations-Vorlage</dc:subject>
  <dc:title>Fachhochschule Münster</dc:title>
  <dcterms:created xsi:type="dcterms:W3CDTF">2022-01-16T11:28:25Z</dcterms:created>
  <dcterms:modified xsi:type="dcterms:W3CDTF">2022-01-16T11:28:25Z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2008-10-10T00:00:00Z</vt:filetime>
  </property>
  <property fmtid="{D5CDD505-2E9C-101B-9397-08002B2CF9AE}" pid="3" name="Creator">
    <vt:lpwstr>Acrobat PDFMaker 9.0 für PowerPoint</vt:lpwstr>
  </property>
  <property fmtid="{D5CDD505-2E9C-101B-9397-08002B2CF9AE}" pid="4" name="LastSaved">
    <vt:filetime>2022-01-16T00:00:00Z</vt:filetime>
  </property>
</Properties>
</file>