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5" r:id="rId3"/>
    <p:sldId id="388" r:id="rId4"/>
    <p:sldId id="366" r:id="rId5"/>
    <p:sldId id="361" r:id="rId6"/>
    <p:sldId id="278" r:id="rId7"/>
    <p:sldId id="333" r:id="rId8"/>
    <p:sldId id="331" r:id="rId9"/>
    <p:sldId id="378" r:id="rId10"/>
    <p:sldId id="396" r:id="rId11"/>
    <p:sldId id="384" r:id="rId12"/>
    <p:sldId id="336" r:id="rId13"/>
    <p:sldId id="397" r:id="rId14"/>
    <p:sldId id="399" r:id="rId15"/>
    <p:sldId id="398" r:id="rId16"/>
    <p:sldId id="337" r:id="rId17"/>
    <p:sldId id="339" r:id="rId18"/>
    <p:sldId id="321" r:id="rId19"/>
    <p:sldId id="364" r:id="rId20"/>
    <p:sldId id="365" r:id="rId21"/>
    <p:sldId id="344" r:id="rId22"/>
    <p:sldId id="343" r:id="rId23"/>
    <p:sldId id="350" r:id="rId24"/>
    <p:sldId id="376" r:id="rId25"/>
    <p:sldId id="389" r:id="rId26"/>
    <p:sldId id="390" r:id="rId27"/>
    <p:sldId id="393" r:id="rId28"/>
    <p:sldId id="387" r:id="rId29"/>
    <p:sldId id="373" r:id="rId30"/>
    <p:sldId id="386" r:id="rId31"/>
    <p:sldId id="395" r:id="rId32"/>
    <p:sldId id="392" r:id="rId33"/>
  </p:sldIdLst>
  <p:sldSz cx="12192000" cy="6858000"/>
  <p:notesSz cx="6400800" cy="117332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000" b="1" kern="1200">
        <a:solidFill>
          <a:srgbClr val="000099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B2B2B2"/>
    <a:srgbClr val="0033CC"/>
    <a:srgbClr val="FF3300"/>
    <a:srgbClr val="000000"/>
    <a:srgbClr val="FF9900"/>
    <a:srgbClr val="FFFF66"/>
    <a:srgbClr val="FFFF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80679" autoAdjust="0"/>
  </p:normalViewPr>
  <p:slideViewPr>
    <p:cSldViewPr snapToGrid="0">
      <p:cViewPr varScale="1">
        <p:scale>
          <a:sx n="92" d="100"/>
          <a:sy n="92" d="100"/>
        </p:scale>
        <p:origin x="108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Stück</c:v>
                </c:pt>
              </c:strCache>
            </c:strRef>
          </c:tx>
          <c:cat>
            <c:numRef>
              <c:f>Tabelle1!$A$2:$A$5</c:f>
              <c:numCache>
                <c:formatCode>d/m;@</c:formatCode>
                <c:ptCount val="4"/>
                <c:pt idx="0">
                  <c:v>42309</c:v>
                </c:pt>
                <c:pt idx="1">
                  <c:v>42310</c:v>
                </c:pt>
                <c:pt idx="2">
                  <c:v>42311</c:v>
                </c:pt>
                <c:pt idx="3">
                  <c:v>42312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60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1-4A7A-8406-4B7600B69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17344"/>
        <c:axId val="53818880"/>
      </c:lineChart>
      <c:dateAx>
        <c:axId val="53817344"/>
        <c:scaling>
          <c:orientation val="minMax"/>
        </c:scaling>
        <c:delete val="0"/>
        <c:axPos val="b"/>
        <c:numFmt formatCode="d/m;@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53818880"/>
        <c:crosses val="autoZero"/>
        <c:auto val="1"/>
        <c:lblOffset val="100"/>
        <c:baseTimeUnit val="days"/>
      </c:dateAx>
      <c:valAx>
        <c:axId val="5381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5381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2772440" cy="5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t" anchorCtr="0" compatLnSpc="1">
            <a:prstTxWarp prst="textNoShape">
              <a:avLst/>
            </a:prstTxWarp>
          </a:bodyPr>
          <a:lstStyle>
            <a:lvl1pPr>
              <a:defRPr kumimoji="0"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6930" y="6"/>
            <a:ext cx="2772440" cy="5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1143554"/>
            <a:ext cx="2772440" cy="5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b" anchorCtr="0" compatLnSpc="1">
            <a:prstTxWarp prst="textNoShape">
              <a:avLst/>
            </a:prstTxWarp>
          </a:bodyPr>
          <a:lstStyle>
            <a:lvl1pPr>
              <a:defRPr kumimoji="0"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6930" y="11143554"/>
            <a:ext cx="2772440" cy="5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b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BD9C13B-F167-4860-A685-3143BBCAB4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6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6"/>
            <a:ext cx="2773870" cy="5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6933" y="6"/>
            <a:ext cx="2773870" cy="5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11200" y="879475"/>
            <a:ext cx="7823200" cy="440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3059" y="5572694"/>
            <a:ext cx="4694683" cy="52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11145377"/>
            <a:ext cx="2773870" cy="5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6933" y="11145377"/>
            <a:ext cx="2773870" cy="5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8" tIns="47695" rIns="95388" bIns="4769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024F23BA-1755-438E-898B-E6FF740DBE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364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AFD01-ACBF-4BF1-8B2D-95D5051205B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58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1100" dirty="0"/>
              <a:t>Motivationskatalysator: auf Messen, für Besuchergruppen … ist die Anlage immer ein Begeisterungsfaktor, natürlich auch für die Azubis</a:t>
            </a:r>
          </a:p>
          <a:p>
            <a:pPr eaLnBrk="1" hangingPunct="1"/>
            <a:r>
              <a:rPr lang="de-DE" altLang="de-DE" sz="1100" dirty="0"/>
              <a:t>Begreifbare Anlage: man versteht, was Digitalisierung bedeutet: Data in der Cloud, Integration von Smart Devices, Augmented Reality ...</a:t>
            </a:r>
          </a:p>
          <a:p>
            <a:pPr eaLnBrk="1" hangingPunct="1"/>
            <a:r>
              <a:rPr lang="de-DE" altLang="de-DE" sz="1100" dirty="0"/>
              <a:t>Vernetzung: Ohne die Kooperation von Mechatronikern, Automatisierern und Fachinformatikern wäre das Konzept so nicht realisierbar gewesen.</a:t>
            </a:r>
          </a:p>
          <a:p>
            <a:pPr eaLnBrk="1" hangingPunct="1"/>
            <a:r>
              <a:rPr lang="de-DE" altLang="de-DE" sz="1100" dirty="0"/>
              <a:t>Multi-Technologieträger: Sowohl klassische wie auch Digitalisierungstechnologien können sehr gut dargestellt werden. </a:t>
            </a:r>
          </a:p>
          <a:p>
            <a:pPr eaLnBrk="1" hangingPunct="1"/>
            <a:r>
              <a:rPr lang="de-DE" altLang="de-DE" sz="1100" dirty="0"/>
              <a:t>Technologie-Transfer: Die Komponenten sind die gleichen: Werkshalle und Berufsschule &gt; Ausbilden für die Zukunft auch in der Schule</a:t>
            </a:r>
          </a:p>
          <a:p>
            <a:pPr eaLnBrk="1" hangingPunct="1"/>
            <a:r>
              <a:rPr lang="de-DE" altLang="de-DE" sz="1100" dirty="0"/>
              <a:t>Kompetenzbereiche: Der Kreativität für die Schulung verschiedener Kompetenzbereiche sind keine Grenzen gesetzt.</a:t>
            </a:r>
          </a:p>
          <a:p>
            <a:pPr eaLnBrk="1" hangingPunct="1"/>
            <a:r>
              <a:rPr lang="de-DE" altLang="de-DE" sz="1100" dirty="0"/>
              <a:t>Lehr- und Lernformen: Kooperation zwischen Lehrkräften, Ausbildern und Azubis &gt; jeder kann von jedem etwas lernen!</a:t>
            </a: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50400-0902-45D5-BE98-E6A63EFE988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056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Aufteilung in zwei Prozesse, um die SPS-Vernetzung und den Abruf von Daten, darstellen zu können.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071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Industrie-4.0 kann nicht mit dem Buch unterrichtet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89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Exemplarische Kompetenzen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45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Exemplarische Kompetenzen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25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Exemplarische Kompetenzen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448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Exemplarische Kompetenzen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78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Wichtig, wen unterrichten wir und wer unterrichtet?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588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Potenziale für viele Berufe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983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/>
              <a:t>z.T. mehr als 20.000 Aufrufe in den letzten vier Jahren</a:t>
            </a:r>
          </a:p>
          <a:p>
            <a:pPr eaLnBrk="1" hangingPunct="1"/>
            <a:r>
              <a:rPr lang="de-DE" dirty="0"/>
              <a:t>OER: Open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ressource</a:t>
            </a:r>
            <a:r>
              <a:rPr lang="de-DE" dirty="0"/>
              <a:t> 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BA81A-36F1-4341-809D-3E953114CA2B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31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912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/>
              <a:t>Auch von Schülern programmiert – nutze die Potenziale!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BA81A-36F1-4341-809D-3E953114CA2B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598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Teamarbeit fordert jeden – Ziele sind wichtig!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890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Von Schülerinnen und Schülern lernen.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138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Struktur und Unterstützung durch die Lehrkraft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68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Potenziale nutzen, Herausforderungen annehmen</a:t>
            </a: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444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50400-0902-45D5-BE98-E6A63EFE9882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778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50400-0902-45D5-BE98-E6A63EFE9882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3829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50400-0902-45D5-BE98-E6A63EFE9882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40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606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3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KI als fünfte industrielle Revolution</a:t>
            </a:r>
          </a:p>
          <a:p>
            <a:r>
              <a:rPr lang="de-DE" dirty="0"/>
              <a:t>Was erwartet uns in der Zukunft? Wie bereiten wir uns darauf vor?</a:t>
            </a: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914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50400-0902-45D5-BE98-E6A63EFE9882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169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F3301-19E1-4A0D-9F91-94F3BAACB529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68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Genaue Definitionen gibt es nicht, es sind unterschiedliche Aspekte zu berücksichtigen.</a:t>
            </a: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7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74FF-C27C-497B-8AE9-D162A64BE95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78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Wichtig: Ganzheitlicher Blick auf den Produktionsprozess und nicht nur auf die Technologien</a:t>
            </a:r>
          </a:p>
          <a:p>
            <a:r>
              <a:rPr lang="de-DE" dirty="0"/>
              <a:t>Manufacturing </a:t>
            </a:r>
            <a:r>
              <a:rPr lang="de-DE" dirty="0" err="1"/>
              <a:t>Execution</a:t>
            </a:r>
            <a:r>
              <a:rPr lang="de-DE" dirty="0"/>
              <a:t> System, Enterprise-Resource-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51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50400-0902-45D5-BE98-E6A63EFE988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25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11200" y="879475"/>
            <a:ext cx="7823200" cy="4400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F23BA-1755-438E-898B-E6FF740DBE4D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13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11200" y="879475"/>
            <a:ext cx="7823200" cy="4400550"/>
          </a:xfrm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Eine Anlage, die sehr viele aktuelle Technologien beinhaltet.</a:t>
            </a: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50400-0902-45D5-BE98-E6A63EFE988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80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 flipH="1" flipV="1">
            <a:off x="5039139" y="2870200"/>
            <a:ext cx="6441661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000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55800"/>
            <a:ext cx="8128000" cy="1828800"/>
          </a:xfrm>
        </p:spPr>
        <p:txBody>
          <a:bodyPr/>
          <a:lstStyle>
            <a:lvl1pPr marL="838200" indent="-838200" algn="r">
              <a:buFontTx/>
              <a:buAutoNum type="arabicPeriod"/>
              <a:defRPr/>
            </a:lvl1pPr>
          </a:lstStyle>
          <a:p>
            <a:r>
              <a:rPr lang="de-DE"/>
              <a:t>Titel Zeile 1</a:t>
            </a:r>
            <a:br>
              <a:rPr lang="de-DE"/>
            </a:br>
            <a:r>
              <a:rPr lang="de-DE"/>
              <a:t>Titel Zeile 1</a:t>
            </a:r>
          </a:p>
        </p:txBody>
      </p:sp>
      <p:pic>
        <p:nvPicPr>
          <p:cNvPr id="5" name="Picture 21" descr="BBS2Logo">
            <a:extLst>
              <a:ext uri="{FF2B5EF4-FFF2-40B4-BE49-F238E27FC236}">
                <a16:creationId xmlns:a16="http://schemas.microsoft.com/office/drawing/2014/main" id="{E8711684-D42A-4D61-BA95-D7B7F580A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825" y="140144"/>
            <a:ext cx="1684782" cy="9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D995F67-9F62-49CA-A98B-B21A686BB845}"/>
              </a:ext>
            </a:extLst>
          </p:cNvPr>
          <p:cNvSpPr/>
          <p:nvPr userDrawn="1"/>
        </p:nvSpPr>
        <p:spPr bwMode="auto">
          <a:xfrm>
            <a:off x="297455" y="936434"/>
            <a:ext cx="8361803" cy="1299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1160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309637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0952" y="260350"/>
            <a:ext cx="2813049" cy="58356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1" y="260350"/>
            <a:ext cx="8235951" cy="58356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96508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10363200" cy="685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667" y="1557338"/>
            <a:ext cx="5380567" cy="45386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3434" y="1557338"/>
            <a:ext cx="5380567" cy="45386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579050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18100"/>
            <a:ext cx="10363200" cy="685800"/>
          </a:xfr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705876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50708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67" y="1557338"/>
            <a:ext cx="5380567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3434" y="1557338"/>
            <a:ext cx="5380567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277499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569063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51486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69769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9689711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0807236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15435"/>
            <a:ext cx="1036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einfügen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557338"/>
            <a:ext cx="10964333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304800" y="6400800"/>
            <a:ext cx="541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CD006DB9-BEA4-4A99-955A-FD0FFAA96493}" type="slidenum">
              <a:rPr lang="de-DE" sz="1400" smtClean="0"/>
              <a:pPr eaLnBrk="1" hangingPunct="1">
                <a:defRPr/>
              </a:pPr>
              <a:t>‹Nr.›</a:t>
            </a:fld>
            <a:endParaRPr lang="de-DE" sz="1400" dirty="0"/>
          </a:p>
        </p:txBody>
      </p:sp>
      <p:sp>
        <p:nvSpPr>
          <p:cNvPr id="1029" name="Line 20"/>
          <p:cNvSpPr>
            <a:spLocks noChangeShapeType="1"/>
          </p:cNvSpPr>
          <p:nvPr userDrawn="1"/>
        </p:nvSpPr>
        <p:spPr bwMode="auto">
          <a:xfrm>
            <a:off x="440267" y="1000125"/>
            <a:ext cx="80645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000" dirty="0"/>
          </a:p>
        </p:txBody>
      </p:sp>
      <p:pic>
        <p:nvPicPr>
          <p:cNvPr id="1030" name="Picture 21" descr="BBS2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825" y="140144"/>
            <a:ext cx="1684782" cy="9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q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m"/>
        <a:defRPr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hyperlink" Target="http://www.xplore-dna.net/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8.jpeg"/><Relationship Id="rId7" Type="http://schemas.openxmlformats.org/officeDocument/2006/relationships/image" Target="../media/image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28.emf"/><Relationship Id="rId10" Type="http://schemas.openxmlformats.org/officeDocument/2006/relationships/image" Target="../media/image43.png"/><Relationship Id="rId4" Type="http://schemas.openxmlformats.org/officeDocument/2006/relationships/image" Target="../media/image39.jpeg"/><Relationship Id="rId9" Type="http://schemas.openxmlformats.org/officeDocument/2006/relationships/image" Target="../media/image42.jpeg"/><Relationship Id="rId1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0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hyperlink" Target="https://youtu.be/rNS3FONnMaQ" TargetMode="Externa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NS3FONnMaQ" TargetMode="External"/><Relationship Id="rId3" Type="http://schemas.openxmlformats.org/officeDocument/2006/relationships/hyperlink" Target="http://www.xplore-dna.net/" TargetMode="External"/><Relationship Id="rId7" Type="http://schemas.openxmlformats.org/officeDocument/2006/relationships/hyperlink" Target="https://youtu.be/bM3Ln2eo-cI" TargetMode="External"/><Relationship Id="rId12" Type="http://schemas.openxmlformats.org/officeDocument/2006/relationships/hyperlink" Target="mailto:smanemann@bbs2.wolfsburg.d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d6047PBI3CM" TargetMode="External"/><Relationship Id="rId11" Type="http://schemas.openxmlformats.org/officeDocument/2006/relationships/hyperlink" Target="https://www.foraus.de/html/foraus_8601.php" TargetMode="External"/><Relationship Id="rId5" Type="http://schemas.openxmlformats.org/officeDocument/2006/relationships/hyperlink" Target="https://youtu.be/1m42lD2EDRo" TargetMode="External"/><Relationship Id="rId10" Type="http://schemas.openxmlformats.org/officeDocument/2006/relationships/hyperlink" Target="https://youtu.be/4yH7KYDFEaw" TargetMode="External"/><Relationship Id="rId4" Type="http://schemas.openxmlformats.org/officeDocument/2006/relationships/hyperlink" Target="https://youtu.be/bqOXSMccU00" TargetMode="External"/><Relationship Id="rId9" Type="http://schemas.openxmlformats.org/officeDocument/2006/relationships/hyperlink" Target="https://youtu.be/ousczSsStn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18" Type="http://schemas.openxmlformats.org/officeDocument/2006/relationships/image" Target="../media/image19.jpeg"/><Relationship Id="rId3" Type="http://schemas.openxmlformats.org/officeDocument/2006/relationships/image" Target="../media/image9.png"/><Relationship Id="rId21" Type="http://schemas.openxmlformats.org/officeDocument/2006/relationships/image" Target="../media/image21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0.pn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chart" Target="../charts/chart1.xml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1" y="112820"/>
            <a:ext cx="4126645" cy="2872982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05163" y="1618433"/>
            <a:ext cx="6504938" cy="18288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  <a:defRPr/>
            </a:pPr>
            <a:r>
              <a:rPr lang="de-DE" sz="3500" dirty="0">
                <a:latin typeface="+mn-lt"/>
              </a:rPr>
              <a:t>Bildung-4.0 trifft Industrie-4.0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73" y="4122752"/>
            <a:ext cx="1162076" cy="24283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26" y="3641574"/>
            <a:ext cx="1268962" cy="251641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680C7E3-44A5-4E5F-AFF2-B816D957EBD3}"/>
              </a:ext>
            </a:extLst>
          </p:cNvPr>
          <p:cNvSpPr/>
          <p:nvPr/>
        </p:nvSpPr>
        <p:spPr>
          <a:xfrm>
            <a:off x="2420560" y="3400272"/>
            <a:ext cx="5387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000080"/>
                </a:solidFill>
                <a:latin typeface="+mn-lt"/>
              </a:rPr>
              <a:t>Projektkonzept für den skalierbaren Einstieg in Industrie-4.0-Technologien</a:t>
            </a:r>
            <a:endParaRPr lang="de-DE" sz="2200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CAE1E5-E58F-44CD-B9DF-C1D1EA16BD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1" y="4387549"/>
            <a:ext cx="1245836" cy="233195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48601" y="4777007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>
                <a:solidFill>
                  <a:schemeClr val="tx1"/>
                </a:solidFill>
                <a:latin typeface="+mn-lt"/>
              </a:rPr>
              <a:t>Stefan Manemann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2744D1-F106-4ADC-94C9-DE1196426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560" y="4699727"/>
            <a:ext cx="1772346" cy="177234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95377B-71EC-42C6-8EB8-E93131C7A0FA}"/>
              </a:ext>
            </a:extLst>
          </p:cNvPr>
          <p:cNvSpPr txBox="1"/>
          <p:nvPr/>
        </p:nvSpPr>
        <p:spPr>
          <a:xfrm>
            <a:off x="11241099" y="6581001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n-lt"/>
              </a:rPr>
              <a:t>22.07.2018</a:t>
            </a:r>
          </a:p>
        </p:txBody>
      </p:sp>
      <p:pic>
        <p:nvPicPr>
          <p:cNvPr id="11" name="Picture 21" descr="BBS2Logo">
            <a:extLst>
              <a:ext uri="{FF2B5EF4-FFF2-40B4-BE49-F238E27FC236}">
                <a16:creationId xmlns:a16="http://schemas.microsoft.com/office/drawing/2014/main" id="{319855FE-F932-4412-972B-48B40C08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825" y="140144"/>
            <a:ext cx="1684782" cy="9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07" y="2300787"/>
            <a:ext cx="4328894" cy="3013788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F290E196-F533-4EFC-A6AC-43AB2BF1B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84" y="386687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</a:rPr>
              <a:t>Didaktische Highlights</a:t>
            </a:r>
          </a:p>
        </p:txBody>
      </p:sp>
      <p:sp>
        <p:nvSpPr>
          <p:cNvPr id="31" name="Abgerundetes Rechteck 8">
            <a:extLst>
              <a:ext uri="{FF2B5EF4-FFF2-40B4-BE49-F238E27FC236}">
                <a16:creationId xmlns:a16="http://schemas.microsoft.com/office/drawing/2014/main" id="{C9FD9172-F97A-4777-816E-73673056B97B}"/>
              </a:ext>
            </a:extLst>
          </p:cNvPr>
          <p:cNvSpPr/>
          <p:nvPr/>
        </p:nvSpPr>
        <p:spPr bwMode="auto">
          <a:xfrm>
            <a:off x="869814" y="1464718"/>
            <a:ext cx="2691080" cy="91038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Digitales Lernen: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  <a:hlinkClick r:id="rId4"/>
              </a:rPr>
              <a:t>www.xplore-dna.net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OER</a:t>
            </a:r>
          </a:p>
        </p:txBody>
      </p:sp>
      <p:sp>
        <p:nvSpPr>
          <p:cNvPr id="32" name="Abgerundetes Rechteck 8">
            <a:extLst>
              <a:ext uri="{FF2B5EF4-FFF2-40B4-BE49-F238E27FC236}">
                <a16:creationId xmlns:a16="http://schemas.microsoft.com/office/drawing/2014/main" id="{9DFD43A5-BC49-406F-BB71-F89157856601}"/>
              </a:ext>
            </a:extLst>
          </p:cNvPr>
          <p:cNvSpPr/>
          <p:nvPr/>
        </p:nvSpPr>
        <p:spPr bwMode="auto">
          <a:xfrm>
            <a:off x="7301488" y="2712182"/>
            <a:ext cx="4454108" cy="97446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Vernetzung vieler Berufe: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Automatisierung, Mechatronik, </a:t>
            </a:r>
            <a:br>
              <a:rPr lang="de-DE" sz="1800" dirty="0">
                <a:solidFill>
                  <a:schemeClr val="tx1"/>
                </a:solidFill>
                <a:latin typeface="+mn-lt"/>
              </a:rPr>
            </a:br>
            <a:r>
              <a:rPr lang="de-DE" sz="1800" dirty="0">
                <a:solidFill>
                  <a:schemeClr val="tx1"/>
                </a:solidFill>
                <a:latin typeface="+mn-lt"/>
              </a:rPr>
              <a:t>IT, Kaufleute …</a:t>
            </a:r>
          </a:p>
        </p:txBody>
      </p:sp>
      <p:sp>
        <p:nvSpPr>
          <p:cNvPr id="33" name="Abgerundetes Rechteck 8">
            <a:extLst>
              <a:ext uri="{FF2B5EF4-FFF2-40B4-BE49-F238E27FC236}">
                <a16:creationId xmlns:a16="http://schemas.microsoft.com/office/drawing/2014/main" id="{284049DD-7B4E-42B4-990F-0DEF0D6C946B}"/>
              </a:ext>
            </a:extLst>
          </p:cNvPr>
          <p:cNvSpPr/>
          <p:nvPr/>
        </p:nvSpPr>
        <p:spPr bwMode="auto">
          <a:xfrm>
            <a:off x="6664874" y="4156431"/>
            <a:ext cx="3660842" cy="90262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Multi-Technologieträger: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IoT, Big Data, Smart Devices, Augmented Reality …</a:t>
            </a:r>
          </a:p>
        </p:txBody>
      </p:sp>
      <p:sp>
        <p:nvSpPr>
          <p:cNvPr id="34" name="Abgerundetes Rechteck 8">
            <a:extLst>
              <a:ext uri="{FF2B5EF4-FFF2-40B4-BE49-F238E27FC236}">
                <a16:creationId xmlns:a16="http://schemas.microsoft.com/office/drawing/2014/main" id="{86C916A5-BD9F-414C-B614-6A35A0B46777}"/>
              </a:ext>
            </a:extLst>
          </p:cNvPr>
          <p:cNvSpPr/>
          <p:nvPr/>
        </p:nvSpPr>
        <p:spPr bwMode="auto">
          <a:xfrm>
            <a:off x="6089050" y="5525420"/>
            <a:ext cx="3903077" cy="90262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Technologie-Transfer-Anlage: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Gleiche Technologien in Ausbildung und Betrieb</a:t>
            </a:r>
          </a:p>
        </p:txBody>
      </p:sp>
      <p:sp>
        <p:nvSpPr>
          <p:cNvPr id="35" name="Abgerundetes Rechteck 8">
            <a:extLst>
              <a:ext uri="{FF2B5EF4-FFF2-40B4-BE49-F238E27FC236}">
                <a16:creationId xmlns:a16="http://schemas.microsoft.com/office/drawing/2014/main" id="{D98DFE11-D321-4B54-B37F-820DF63D9E37}"/>
              </a:ext>
            </a:extLst>
          </p:cNvPr>
          <p:cNvSpPr/>
          <p:nvPr/>
        </p:nvSpPr>
        <p:spPr bwMode="auto">
          <a:xfrm>
            <a:off x="3802520" y="1129533"/>
            <a:ext cx="3660842" cy="90262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Motivations-Katalysator: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begeistert Menschen </a:t>
            </a:r>
            <a:r>
              <a:rPr lang="de-DE" sz="1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Abgerundetes Rechteck 8">
            <a:extLst>
              <a:ext uri="{FF2B5EF4-FFF2-40B4-BE49-F238E27FC236}">
                <a16:creationId xmlns:a16="http://schemas.microsoft.com/office/drawing/2014/main" id="{8A16945A-DB7C-4043-8758-B4AD384F28F3}"/>
              </a:ext>
            </a:extLst>
          </p:cNvPr>
          <p:cNvSpPr/>
          <p:nvPr/>
        </p:nvSpPr>
        <p:spPr bwMode="auto">
          <a:xfrm>
            <a:off x="67376" y="4592085"/>
            <a:ext cx="3560894" cy="90262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Lehr- &amp; Lernformen: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Projektarbeit, Demonstrator,  Lernkurse, Reverse Teaching</a:t>
            </a:r>
          </a:p>
        </p:txBody>
      </p:sp>
      <p:sp>
        <p:nvSpPr>
          <p:cNvPr id="37" name="Abgerundetes Rechteck 8">
            <a:extLst>
              <a:ext uri="{FF2B5EF4-FFF2-40B4-BE49-F238E27FC236}">
                <a16:creationId xmlns:a16="http://schemas.microsoft.com/office/drawing/2014/main" id="{D0E5E93D-1D7B-4237-A58A-5F00C07A88DE}"/>
              </a:ext>
            </a:extLst>
          </p:cNvPr>
          <p:cNvSpPr/>
          <p:nvPr/>
        </p:nvSpPr>
        <p:spPr bwMode="auto">
          <a:xfrm>
            <a:off x="554353" y="2519689"/>
            <a:ext cx="3123202" cy="138297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Kooperationsplattform: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zwischen Ausbildung, </a:t>
            </a:r>
            <a:br>
              <a:rPr lang="de-DE" sz="1800" dirty="0">
                <a:solidFill>
                  <a:schemeClr val="tx1"/>
                </a:solidFill>
                <a:latin typeface="+mn-lt"/>
              </a:rPr>
            </a:br>
            <a:r>
              <a:rPr lang="de-DE" sz="1800" dirty="0">
                <a:solidFill>
                  <a:schemeClr val="tx1"/>
                </a:solidFill>
                <a:latin typeface="+mn-lt"/>
              </a:rPr>
              <a:t>Schule, Produktion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und Industriepartnern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3FD5432-91CB-4E64-BF15-FB09FDAF1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9" y="1199302"/>
            <a:ext cx="622575" cy="12345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7DF0DB-5945-40D6-A0AC-1EB2F449B5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5" y="3730409"/>
            <a:ext cx="824699" cy="17233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C3999AD-E869-4D50-B0FD-91EFD5954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1035" y="5813841"/>
            <a:ext cx="1703967" cy="91673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A80AC3-E5ED-4F28-98EB-9DC7E222A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103" y="3806172"/>
            <a:ext cx="176323" cy="48214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C28FA80-6ACB-4B09-8D16-E3FDCAD622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46" y="4262500"/>
            <a:ext cx="176323" cy="48214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13773CA-FFB2-4CB3-B05A-2DBF95597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5263" y="3643990"/>
            <a:ext cx="176323" cy="48214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A8265B9-9190-4B73-A855-F3EE6104C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0083" y="4065969"/>
            <a:ext cx="176323" cy="482142"/>
          </a:xfrm>
          <a:prstGeom prst="rect">
            <a:avLst/>
          </a:prstGeom>
        </p:spPr>
      </p:pic>
      <p:sp>
        <p:nvSpPr>
          <p:cNvPr id="18" name="Abgerundetes Rechteck 8">
            <a:extLst>
              <a:ext uri="{FF2B5EF4-FFF2-40B4-BE49-F238E27FC236}">
                <a16:creationId xmlns:a16="http://schemas.microsoft.com/office/drawing/2014/main" id="{BA5A99B4-3795-4BD7-850D-573397B2C587}"/>
              </a:ext>
            </a:extLst>
          </p:cNvPr>
          <p:cNvSpPr/>
          <p:nvPr/>
        </p:nvSpPr>
        <p:spPr bwMode="auto">
          <a:xfrm>
            <a:off x="869814" y="5713495"/>
            <a:ext cx="5157376" cy="90262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Viele Kompetenzbereiche: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Technologien anwenden, Medien entwickeln,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Qualität prüfen, Kosten kalkulieren … </a:t>
            </a:r>
          </a:p>
        </p:txBody>
      </p:sp>
      <p:sp>
        <p:nvSpPr>
          <p:cNvPr id="19" name="Abgerundetes Rechteck 8">
            <a:extLst>
              <a:ext uri="{FF2B5EF4-FFF2-40B4-BE49-F238E27FC236}">
                <a16:creationId xmlns:a16="http://schemas.microsoft.com/office/drawing/2014/main" id="{BE120AE1-5422-4AC9-82AE-E6CE72C54FA7}"/>
              </a:ext>
            </a:extLst>
          </p:cNvPr>
          <p:cNvSpPr/>
          <p:nvPr/>
        </p:nvSpPr>
        <p:spPr bwMode="auto">
          <a:xfrm>
            <a:off x="7229950" y="1597047"/>
            <a:ext cx="3842629" cy="93329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Begreifbare Anlage: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  <a:latin typeface="+mn-lt"/>
              </a:rPr>
              <a:t>Technologien werden verstehbar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AC43B5E-1CA7-443A-A07E-EF79A857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294" y="1001573"/>
            <a:ext cx="903720" cy="169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B00ED84-B4D9-461B-946A-6AF8ED6C9B5E}"/>
              </a:ext>
            </a:extLst>
          </p:cNvPr>
          <p:cNvSpPr/>
          <p:nvPr/>
        </p:nvSpPr>
        <p:spPr>
          <a:xfrm>
            <a:off x="5929218" y="231566"/>
            <a:ext cx="403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„Ich bin dann sehr erfreut, ab Februar 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wieder an unserem Projekt zu arbeiten.“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CB260D4-8F38-4D04-8D01-4E382713F1C8}"/>
              </a:ext>
            </a:extLst>
          </p:cNvPr>
          <p:cNvSpPr/>
          <p:nvPr/>
        </p:nvSpPr>
        <p:spPr>
          <a:xfrm>
            <a:off x="8689623" y="768871"/>
            <a:ext cx="1677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Zitat 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Auszubildender</a:t>
            </a:r>
          </a:p>
        </p:txBody>
      </p:sp>
    </p:spTree>
    <p:extLst>
      <p:ext uri="{BB962C8B-B14F-4D97-AF65-F5344CB8AC3E}">
        <p14:creationId xmlns:p14="http://schemas.microsoft.com/office/powerpoint/2010/main" val="741165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18" grpId="0"/>
      <p:bldP spid="19" grpId="0"/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rafik 64">
            <a:extLst>
              <a:ext uri="{FF2B5EF4-FFF2-40B4-BE49-F238E27FC236}">
                <a16:creationId xmlns:a16="http://schemas.microsoft.com/office/drawing/2014/main" id="{92EA9673-1943-4D93-9216-B590891A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708" y="5480757"/>
            <a:ext cx="1703967" cy="9167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C7D6AAC-C96F-4C5A-8610-6E4D3FAE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33" y="5303955"/>
            <a:ext cx="1703967" cy="9167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80446"/>
            <a:ext cx="10363200" cy="61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000" dirty="0">
                <a:latin typeface="+mn-lt"/>
              </a:rPr>
              <a:t>Fertigungsprozess der Anlage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half" idx="1"/>
          </p:nvPr>
        </p:nvSpPr>
        <p:spPr>
          <a:xfrm>
            <a:off x="942287" y="1073951"/>
            <a:ext cx="8496300" cy="527361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e-DE" altLang="de-DE" sz="2000" dirty="0"/>
              <a:t>Individuelle Beschriftung (Stückzahl-1-Produktion)</a:t>
            </a:r>
          </a:p>
        </p:txBody>
      </p:sp>
      <p:grpSp>
        <p:nvGrpSpPr>
          <p:cNvPr id="1027" name="Gruppieren 1026"/>
          <p:cNvGrpSpPr/>
          <p:nvPr/>
        </p:nvGrpSpPr>
        <p:grpSpPr>
          <a:xfrm>
            <a:off x="449205" y="2104958"/>
            <a:ext cx="1730158" cy="2575492"/>
            <a:chOff x="-266272" y="2104958"/>
            <a:chExt cx="1730158" cy="2575492"/>
          </a:xfrm>
        </p:grpSpPr>
        <p:sp>
          <p:nvSpPr>
            <p:cNvPr id="31" name="Rechteck 30"/>
            <p:cNvSpPr/>
            <p:nvPr/>
          </p:nvSpPr>
          <p:spPr>
            <a:xfrm>
              <a:off x="-266272" y="2104958"/>
              <a:ext cx="173015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>
                  <a:latin typeface="+mn-lt"/>
                </a:rPr>
                <a:t>Start Prozess 1:</a:t>
              </a:r>
            </a:p>
            <a:p>
              <a:r>
                <a:rPr lang="de-DE" sz="1600" b="0" dirty="0">
                  <a:latin typeface="+mn-lt"/>
                </a:rPr>
                <a:t>Eingabe für individuelle Beschriftung</a:t>
              </a:r>
            </a:p>
          </p:txBody>
        </p: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57" y="3150899"/>
              <a:ext cx="732115" cy="1529551"/>
            </a:xfrm>
            <a:prstGeom prst="rect">
              <a:avLst/>
            </a:prstGeom>
          </p:spPr>
        </p:pic>
      </p:grpSp>
      <p:sp>
        <p:nvSpPr>
          <p:cNvPr id="19" name="Rechteck 18"/>
          <p:cNvSpPr/>
          <p:nvPr/>
        </p:nvSpPr>
        <p:spPr>
          <a:xfrm>
            <a:off x="3186402" y="2096459"/>
            <a:ext cx="2012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0" dirty="0">
                <a:latin typeface="+mn-lt"/>
              </a:rPr>
              <a:t>Ende Prozess 1:</a:t>
            </a:r>
          </a:p>
          <a:p>
            <a:r>
              <a:rPr lang="de-DE" sz="1600" b="0" dirty="0">
                <a:latin typeface="+mn-lt"/>
              </a:rPr>
              <a:t>Individueller </a:t>
            </a:r>
          </a:p>
          <a:p>
            <a:r>
              <a:rPr lang="de-DE" sz="1600" b="0" dirty="0">
                <a:latin typeface="+mn-lt"/>
              </a:rPr>
              <a:t>QR-Code mit Name auf dem Deckel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6072315" y="2091898"/>
            <a:ext cx="1768971" cy="1397025"/>
            <a:chOff x="4384685" y="2091898"/>
            <a:chExt cx="1768971" cy="1397025"/>
          </a:xfrm>
        </p:grpSpPr>
        <p:sp>
          <p:nvSpPr>
            <p:cNvPr id="20" name="Rechteck 19"/>
            <p:cNvSpPr/>
            <p:nvPr/>
          </p:nvSpPr>
          <p:spPr>
            <a:xfrm>
              <a:off x="4384685" y="2091898"/>
              <a:ext cx="1768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>
                  <a:latin typeface="+mn-lt"/>
                </a:rPr>
                <a:t>Start Prozess 2:</a:t>
              </a:r>
            </a:p>
            <a:p>
              <a:r>
                <a:rPr lang="de-DE" sz="1600" b="0" dirty="0">
                  <a:latin typeface="+mn-lt"/>
                </a:rPr>
                <a:t>QR-Code wird eingelesen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116" y="2977304"/>
              <a:ext cx="1019272" cy="51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52" y="3255271"/>
            <a:ext cx="1545296" cy="1320806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9160341" y="2219570"/>
            <a:ext cx="1746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0" dirty="0">
                <a:latin typeface="+mn-lt"/>
              </a:rPr>
              <a:t>Ende Prozess 2:</a:t>
            </a:r>
          </a:p>
          <a:p>
            <a:r>
              <a:rPr lang="de-DE" sz="1600" b="0" dirty="0">
                <a:latin typeface="+mn-lt"/>
              </a:rPr>
              <a:t>Stückgut sortiert nach i.O./n.i.O.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6983788" y="4587003"/>
            <a:ext cx="902154" cy="554227"/>
            <a:chOff x="4467315" y="4232764"/>
            <a:chExt cx="902154" cy="554227"/>
          </a:xfrm>
        </p:grpSpPr>
        <p:sp>
          <p:nvSpPr>
            <p:cNvPr id="5" name="Rechteck 4"/>
            <p:cNvSpPr/>
            <p:nvPr/>
          </p:nvSpPr>
          <p:spPr bwMode="auto">
            <a:xfrm>
              <a:off x="4467315" y="4245464"/>
              <a:ext cx="895082" cy="541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596859" y="4322182"/>
              <a:ext cx="772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PLC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467315" y="4232764"/>
              <a:ext cx="895082" cy="1093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Rechteck 34"/>
            <p:cNvSpPr/>
            <p:nvPr/>
          </p:nvSpPr>
          <p:spPr bwMode="auto">
            <a:xfrm>
              <a:off x="4467315" y="4677625"/>
              <a:ext cx="895082" cy="1093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42" name="Picture 6" descr="http://www.cybermonkeydev.com/images/icons/web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85" y="5695797"/>
            <a:ext cx="760676" cy="7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225798" y="4803252"/>
            <a:ext cx="2202994" cy="584775"/>
            <a:chOff x="510321" y="4803251"/>
            <a:chExt cx="2202994" cy="584775"/>
          </a:xfrm>
        </p:grpSpPr>
        <p:sp>
          <p:nvSpPr>
            <p:cNvPr id="16" name="Pfeil nach rechts 15"/>
            <p:cNvSpPr/>
            <p:nvPr/>
          </p:nvSpPr>
          <p:spPr bwMode="auto">
            <a:xfrm rot="5400000">
              <a:off x="336845" y="4983871"/>
              <a:ext cx="565453" cy="218501"/>
            </a:xfrm>
            <a:prstGeom prst="rightArrow">
              <a:avLst>
                <a:gd name="adj1" fmla="val 50000"/>
                <a:gd name="adj2" fmla="val 10741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Pfeil nach rechts 23"/>
            <p:cNvSpPr/>
            <p:nvPr/>
          </p:nvSpPr>
          <p:spPr bwMode="auto">
            <a:xfrm rot="16200000">
              <a:off x="578958" y="4983697"/>
              <a:ext cx="565453" cy="218501"/>
            </a:xfrm>
            <a:prstGeom prst="rightArrow">
              <a:avLst>
                <a:gd name="adj1" fmla="val 50000"/>
                <a:gd name="adj2" fmla="val 10741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960882" y="4803251"/>
              <a:ext cx="17524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>
                  <a:latin typeface="+mn-lt"/>
                </a:rPr>
                <a:t>Datenübergabe</a:t>
              </a:r>
            </a:p>
            <a:p>
              <a:r>
                <a:rPr lang="de-DE" sz="1600" b="0" dirty="0">
                  <a:latin typeface="+mn-lt"/>
                </a:rPr>
                <a:t>zum Server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715972" y="5526138"/>
            <a:ext cx="1369568" cy="888978"/>
            <a:chOff x="495" y="5526138"/>
            <a:chExt cx="1369568" cy="888978"/>
          </a:xfrm>
        </p:grpSpPr>
        <p:pic>
          <p:nvPicPr>
            <p:cNvPr id="26" name="Picture 6" descr="http://www.cybermonkeydev.com/images/icons/web_serve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87" y="5526138"/>
              <a:ext cx="760676" cy="760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hteck 48"/>
            <p:cNvSpPr/>
            <p:nvPr/>
          </p:nvSpPr>
          <p:spPr>
            <a:xfrm>
              <a:off x="495" y="5584119"/>
              <a:ext cx="8448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>
                  <a:solidFill>
                    <a:schemeClr val="tx1"/>
                  </a:solidFill>
                  <a:latin typeface="+mn-lt"/>
                </a:rPr>
                <a:t>Server </a:t>
              </a:r>
              <a:br>
                <a:rPr lang="de-DE" sz="1600" b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dirty="0">
                  <a:solidFill>
                    <a:schemeClr val="tx1"/>
                  </a:solidFill>
                  <a:latin typeface="+mn-lt"/>
                </a:rPr>
                <a:t>im </a:t>
              </a:r>
              <a:br>
                <a:rPr lang="de-DE" sz="1600" b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dirty="0">
                  <a:solidFill>
                    <a:schemeClr val="tx1"/>
                  </a:solidFill>
                  <a:latin typeface="+mn-lt"/>
                </a:rPr>
                <a:t>www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992855" y="5720461"/>
            <a:ext cx="2008925" cy="1022892"/>
            <a:chOff x="1277377" y="5720461"/>
            <a:chExt cx="2008925" cy="1022892"/>
          </a:xfrm>
        </p:grpSpPr>
        <p:grpSp>
          <p:nvGrpSpPr>
            <p:cNvPr id="3" name="Gruppieren 2"/>
            <p:cNvGrpSpPr/>
            <p:nvPr/>
          </p:nvGrpSpPr>
          <p:grpSpPr>
            <a:xfrm rot="15659602">
              <a:off x="1528778" y="5652031"/>
              <a:ext cx="437002" cy="573861"/>
              <a:chOff x="1956330" y="4896544"/>
              <a:chExt cx="437002" cy="573861"/>
            </a:xfrm>
          </p:grpSpPr>
          <p:sp>
            <p:nvSpPr>
              <p:cNvPr id="22" name="Pfeil nach rechts 21"/>
              <p:cNvSpPr/>
              <p:nvPr/>
            </p:nvSpPr>
            <p:spPr bwMode="auto">
              <a:xfrm rot="5400000">
                <a:off x="1782854" y="5070020"/>
                <a:ext cx="565453" cy="218501"/>
              </a:xfrm>
              <a:prstGeom prst="rightArrow">
                <a:avLst>
                  <a:gd name="adj1" fmla="val 50000"/>
                  <a:gd name="adj2" fmla="val 10741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3" name="Pfeil nach rechts 22"/>
              <p:cNvSpPr/>
              <p:nvPr/>
            </p:nvSpPr>
            <p:spPr bwMode="auto">
              <a:xfrm rot="16200000">
                <a:off x="2001355" y="5078428"/>
                <a:ext cx="565453" cy="218501"/>
              </a:xfrm>
              <a:prstGeom prst="rightArrow">
                <a:avLst>
                  <a:gd name="adj1" fmla="val 50000"/>
                  <a:gd name="adj2" fmla="val 10741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sp>
          <p:nvSpPr>
            <p:cNvPr id="50" name="Rechteck 49"/>
            <p:cNvSpPr/>
            <p:nvPr/>
          </p:nvSpPr>
          <p:spPr>
            <a:xfrm>
              <a:off x="1277377" y="6158578"/>
              <a:ext cx="20089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>
                  <a:latin typeface="+mn-lt"/>
                </a:rPr>
                <a:t>Datenübergabe</a:t>
              </a:r>
            </a:p>
            <a:p>
              <a:r>
                <a:rPr lang="de-DE" sz="1600" b="0" dirty="0">
                  <a:latin typeface="+mn-lt"/>
                </a:rPr>
                <a:t>zum IOT-Gateway</a:t>
              </a:r>
            </a:p>
          </p:txBody>
        </p:sp>
      </p:grpSp>
      <p:pic>
        <p:nvPicPr>
          <p:cNvPr id="52" name="Grafik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53" y="3566782"/>
            <a:ext cx="736088" cy="631087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F960B1F-92E4-47EB-B7F8-0F7F894308BA}"/>
              </a:ext>
            </a:extLst>
          </p:cNvPr>
          <p:cNvGrpSpPr/>
          <p:nvPr/>
        </p:nvGrpSpPr>
        <p:grpSpPr>
          <a:xfrm>
            <a:off x="7243018" y="3930151"/>
            <a:ext cx="460614" cy="565627"/>
            <a:chOff x="5555389" y="3930150"/>
            <a:chExt cx="460614" cy="565627"/>
          </a:xfrm>
        </p:grpSpPr>
        <p:sp>
          <p:nvSpPr>
            <p:cNvPr id="30" name="Pfeil nach rechts 29"/>
            <p:cNvSpPr/>
            <p:nvPr/>
          </p:nvSpPr>
          <p:spPr bwMode="auto">
            <a:xfrm rot="5400000">
              <a:off x="5381913" y="4103800"/>
              <a:ext cx="565453" cy="218501"/>
            </a:xfrm>
            <a:prstGeom prst="rightArrow">
              <a:avLst>
                <a:gd name="adj1" fmla="val 50000"/>
                <a:gd name="adj2" fmla="val 10741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Pfeil nach rechts 32"/>
            <p:cNvSpPr/>
            <p:nvPr/>
          </p:nvSpPr>
          <p:spPr bwMode="auto">
            <a:xfrm rot="16200000">
              <a:off x="5624026" y="4103626"/>
              <a:ext cx="565453" cy="218501"/>
            </a:xfrm>
            <a:prstGeom prst="rightArrow">
              <a:avLst>
                <a:gd name="adj1" fmla="val 50000"/>
                <a:gd name="adj2" fmla="val 10741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54" name="Rechteck 53"/>
          <p:cNvSpPr/>
          <p:nvPr/>
        </p:nvSpPr>
        <p:spPr>
          <a:xfrm>
            <a:off x="7588785" y="3154442"/>
            <a:ext cx="1202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0" dirty="0">
                <a:latin typeface="+mn-lt"/>
              </a:rPr>
              <a:t>Daten-übergabe</a:t>
            </a:r>
          </a:p>
          <a:p>
            <a:r>
              <a:rPr lang="de-DE" sz="1600" b="0" dirty="0">
                <a:latin typeface="+mn-lt"/>
              </a:rPr>
              <a:t>zur SPS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3500467" y="4716869"/>
            <a:ext cx="2079137" cy="833308"/>
            <a:chOff x="2784989" y="4716869"/>
            <a:chExt cx="1798805" cy="833308"/>
          </a:xfrm>
        </p:grpSpPr>
        <p:sp>
          <p:nvSpPr>
            <p:cNvPr id="39" name="Pfeil nach rechts 38"/>
            <p:cNvSpPr/>
            <p:nvPr/>
          </p:nvSpPr>
          <p:spPr bwMode="auto">
            <a:xfrm rot="5400000">
              <a:off x="2611513" y="4890519"/>
              <a:ext cx="565453" cy="218501"/>
            </a:xfrm>
            <a:prstGeom prst="rightArrow">
              <a:avLst>
                <a:gd name="adj1" fmla="val 50000"/>
                <a:gd name="adj2" fmla="val 10741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Pfeil nach rechts 40"/>
            <p:cNvSpPr/>
            <p:nvPr/>
          </p:nvSpPr>
          <p:spPr bwMode="auto">
            <a:xfrm rot="16200000">
              <a:off x="2853626" y="4890345"/>
              <a:ext cx="565453" cy="218501"/>
            </a:xfrm>
            <a:prstGeom prst="rightArrow">
              <a:avLst>
                <a:gd name="adj1" fmla="val 50000"/>
                <a:gd name="adj2" fmla="val 10741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3241680" y="4719180"/>
              <a:ext cx="13421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>
                  <a:latin typeface="+mn-lt"/>
                </a:rPr>
                <a:t>Ansteuerung</a:t>
              </a:r>
            </a:p>
            <a:p>
              <a:r>
                <a:rPr lang="de-DE" sz="1600" b="0" dirty="0">
                  <a:latin typeface="+mn-lt"/>
                </a:rPr>
                <a:t>Drucker &amp; SPS</a:t>
              </a:r>
            </a:p>
          </p:txBody>
        </p:sp>
      </p:grpSp>
      <p:sp>
        <p:nvSpPr>
          <p:cNvPr id="55" name="Rechteck 54"/>
          <p:cNvSpPr/>
          <p:nvPr/>
        </p:nvSpPr>
        <p:spPr>
          <a:xfrm>
            <a:off x="7964719" y="4282860"/>
            <a:ext cx="1342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0" dirty="0">
                <a:latin typeface="+mn-lt"/>
              </a:rPr>
              <a:t>Ansteuerung</a:t>
            </a:r>
          </a:p>
          <a:p>
            <a:r>
              <a:rPr lang="de-DE" sz="1600" b="0" dirty="0">
                <a:latin typeface="+mn-lt"/>
              </a:rPr>
              <a:t>Auswerfer</a:t>
            </a:r>
          </a:p>
        </p:txBody>
      </p:sp>
      <p:grpSp>
        <p:nvGrpSpPr>
          <p:cNvPr id="61" name="Gruppieren 60"/>
          <p:cNvGrpSpPr/>
          <p:nvPr/>
        </p:nvGrpSpPr>
        <p:grpSpPr>
          <a:xfrm>
            <a:off x="8808969" y="5838691"/>
            <a:ext cx="1414492" cy="1028274"/>
            <a:chOff x="7121340" y="5838691"/>
            <a:chExt cx="1414492" cy="1028274"/>
          </a:xfrm>
        </p:grpSpPr>
        <p:grpSp>
          <p:nvGrpSpPr>
            <p:cNvPr id="11" name="Gruppieren 10"/>
            <p:cNvGrpSpPr/>
            <p:nvPr/>
          </p:nvGrpSpPr>
          <p:grpSpPr>
            <a:xfrm rot="5400000">
              <a:off x="7612262" y="5786184"/>
              <a:ext cx="460614" cy="565627"/>
              <a:chOff x="5959907" y="5123063"/>
              <a:chExt cx="460614" cy="565627"/>
            </a:xfrm>
          </p:grpSpPr>
          <p:sp>
            <p:nvSpPr>
              <p:cNvPr id="43" name="Pfeil nach rechts 42"/>
              <p:cNvSpPr/>
              <p:nvPr/>
            </p:nvSpPr>
            <p:spPr bwMode="auto">
              <a:xfrm rot="5400000">
                <a:off x="5786431" y="5296713"/>
                <a:ext cx="565453" cy="218501"/>
              </a:xfrm>
              <a:prstGeom prst="rightArrow">
                <a:avLst>
                  <a:gd name="adj1" fmla="val 50000"/>
                  <a:gd name="adj2" fmla="val 10741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4" name="Pfeil nach rechts 43"/>
              <p:cNvSpPr/>
              <p:nvPr/>
            </p:nvSpPr>
            <p:spPr bwMode="auto">
              <a:xfrm rot="16200000">
                <a:off x="6028544" y="5296539"/>
                <a:ext cx="565453" cy="218501"/>
              </a:xfrm>
              <a:prstGeom prst="rightArrow">
                <a:avLst>
                  <a:gd name="adj1" fmla="val 50000"/>
                  <a:gd name="adj2" fmla="val 10741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sp>
          <p:nvSpPr>
            <p:cNvPr id="56" name="Rechteck 55"/>
            <p:cNvSpPr/>
            <p:nvPr/>
          </p:nvSpPr>
          <p:spPr>
            <a:xfrm>
              <a:off x="7121340" y="6282190"/>
              <a:ext cx="14144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>
                  <a:latin typeface="+mn-lt"/>
                </a:rPr>
                <a:t>Datenabruf</a:t>
              </a:r>
            </a:p>
            <a:p>
              <a:r>
                <a:rPr lang="de-DE" sz="1600" b="0" dirty="0">
                  <a:latin typeface="+mn-lt"/>
                </a:rPr>
                <a:t>vom Server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089779" y="5110169"/>
            <a:ext cx="2165775" cy="789818"/>
            <a:chOff x="4402149" y="5110169"/>
            <a:chExt cx="2165775" cy="789818"/>
          </a:xfrm>
        </p:grpSpPr>
        <p:grpSp>
          <p:nvGrpSpPr>
            <p:cNvPr id="45" name="Gruppieren 44"/>
            <p:cNvGrpSpPr/>
            <p:nvPr/>
          </p:nvGrpSpPr>
          <p:grpSpPr>
            <a:xfrm rot="19411392">
              <a:off x="6107310" y="5110169"/>
              <a:ext cx="460614" cy="517755"/>
              <a:chOff x="4602160" y="5249387"/>
              <a:chExt cx="460614" cy="565627"/>
            </a:xfrm>
          </p:grpSpPr>
          <p:sp>
            <p:nvSpPr>
              <p:cNvPr id="46" name="Pfeil nach rechts 45"/>
              <p:cNvSpPr/>
              <p:nvPr/>
            </p:nvSpPr>
            <p:spPr bwMode="auto">
              <a:xfrm rot="5400000">
                <a:off x="4428684" y="5423037"/>
                <a:ext cx="565453" cy="218501"/>
              </a:xfrm>
              <a:prstGeom prst="rightArrow">
                <a:avLst>
                  <a:gd name="adj1" fmla="val 50000"/>
                  <a:gd name="adj2" fmla="val 10741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7" name="Pfeil nach rechts 46"/>
              <p:cNvSpPr/>
              <p:nvPr/>
            </p:nvSpPr>
            <p:spPr bwMode="auto">
              <a:xfrm rot="16200000">
                <a:off x="4670797" y="5422863"/>
                <a:ext cx="565453" cy="218501"/>
              </a:xfrm>
              <a:prstGeom prst="rightArrow">
                <a:avLst>
                  <a:gd name="adj1" fmla="val 50000"/>
                  <a:gd name="adj2" fmla="val 107414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sp>
          <p:nvSpPr>
            <p:cNvPr id="57" name="Rechteck 56"/>
            <p:cNvSpPr/>
            <p:nvPr/>
          </p:nvSpPr>
          <p:spPr>
            <a:xfrm>
              <a:off x="4402149" y="5315212"/>
              <a:ext cx="20089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0" dirty="0">
                  <a:latin typeface="+mn-lt"/>
                </a:rPr>
                <a:t>Datenabfrage von der Datenbank</a:t>
              </a:r>
            </a:p>
          </p:txBody>
        </p:sp>
      </p:grpSp>
      <p:cxnSp>
        <p:nvCxnSpPr>
          <p:cNvPr id="7" name="Gerade Verbindung 6"/>
          <p:cNvCxnSpPr/>
          <p:nvPr/>
        </p:nvCxnSpPr>
        <p:spPr bwMode="auto">
          <a:xfrm>
            <a:off x="5695663" y="1860034"/>
            <a:ext cx="0" cy="27160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6" name="Pfeil nach rechts 5"/>
          <p:cNvSpPr/>
          <p:nvPr/>
        </p:nvSpPr>
        <p:spPr bwMode="auto">
          <a:xfrm>
            <a:off x="1039800" y="1792941"/>
            <a:ext cx="3291340" cy="257384"/>
          </a:xfrm>
          <a:prstGeom prst="rightArrow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1039800" y="1550756"/>
            <a:ext cx="3135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0" dirty="0">
                <a:solidFill>
                  <a:schemeClr val="tx1"/>
                </a:solidFill>
                <a:latin typeface="+mn-lt"/>
              </a:rPr>
              <a:t>Beschriftungsprozess (Deckel)</a:t>
            </a:r>
          </a:p>
        </p:txBody>
      </p:sp>
      <p:grpSp>
        <p:nvGrpSpPr>
          <p:cNvPr id="1025" name="Gruppieren 1024"/>
          <p:cNvGrpSpPr/>
          <p:nvPr/>
        </p:nvGrpSpPr>
        <p:grpSpPr>
          <a:xfrm>
            <a:off x="6657422" y="1550752"/>
            <a:ext cx="3291340" cy="499569"/>
            <a:chOff x="4969793" y="1550751"/>
            <a:chExt cx="3291340" cy="499569"/>
          </a:xfrm>
        </p:grpSpPr>
        <p:sp>
          <p:nvSpPr>
            <p:cNvPr id="59" name="Pfeil nach rechts 58"/>
            <p:cNvSpPr/>
            <p:nvPr/>
          </p:nvSpPr>
          <p:spPr bwMode="auto">
            <a:xfrm>
              <a:off x="4969793" y="1792936"/>
              <a:ext cx="3291340" cy="257384"/>
            </a:xfrm>
            <a:prstGeom prst="rightArrow">
              <a:avLst/>
            </a:prstGeom>
            <a:gradFill flip="none" rotWithShape="1">
              <a:gsLst>
                <a:gs pos="0">
                  <a:srgbClr val="0066F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969793" y="1550751"/>
              <a:ext cx="31356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600" b="0" dirty="0">
                  <a:solidFill>
                    <a:schemeClr val="tx1"/>
                  </a:solidFill>
                  <a:latin typeface="+mn-lt"/>
                </a:rPr>
                <a:t>Sortierungsprozess</a:t>
              </a:r>
            </a:p>
          </p:txBody>
        </p:sp>
      </p:grpSp>
      <p:pic>
        <p:nvPicPr>
          <p:cNvPr id="64" name="Grafik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437" y="3428102"/>
            <a:ext cx="1370815" cy="1569549"/>
          </a:xfrm>
          <a:prstGeom prst="rect">
            <a:avLst/>
          </a:prstGeom>
        </p:spPr>
      </p:pic>
      <p:sp>
        <p:nvSpPr>
          <p:cNvPr id="75" name="Pfeil nach rechts 43"/>
          <p:cNvSpPr/>
          <p:nvPr/>
        </p:nvSpPr>
        <p:spPr bwMode="auto">
          <a:xfrm>
            <a:off x="8160293" y="4830417"/>
            <a:ext cx="1146540" cy="218501"/>
          </a:xfrm>
          <a:prstGeom prst="rightArrow">
            <a:avLst>
              <a:gd name="adj1" fmla="val 50000"/>
              <a:gd name="adj2" fmla="val 1074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7081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54" grpId="0"/>
      <p:bldP spid="55" grpId="0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/>
          <p:cNvSpPr>
            <a:spLocks noGrp="1"/>
          </p:cNvSpPr>
          <p:nvPr>
            <p:ph type="body" sz="half" idx="1"/>
          </p:nvPr>
        </p:nvSpPr>
        <p:spPr>
          <a:xfrm>
            <a:off x="779445" y="1131574"/>
            <a:ext cx="8569138" cy="5497830"/>
          </a:xfrm>
        </p:spPr>
        <p:txBody>
          <a:bodyPr/>
          <a:lstStyle/>
          <a:p>
            <a:pPr marL="0" indent="0">
              <a:buNone/>
            </a:pPr>
            <a:r>
              <a:rPr lang="de-DE" sz="1600" u="sng" dirty="0"/>
              <a:t>1. Aufgabenstellung:</a:t>
            </a:r>
          </a:p>
          <a:p>
            <a:pPr marL="0" indent="0">
              <a:buNone/>
            </a:pPr>
            <a:r>
              <a:rPr lang="de-DE" sz="1600" b="0" dirty="0"/>
              <a:t>Grundlage für ein zu vermittelndes Fachgebiet bildet eine reale Aufgabenstellung.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de-DE" sz="1600" b="0" u="sng" dirty="0"/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600" u="sng" dirty="0"/>
              <a:t>2. Theorie und Praxis: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600" b="0" dirty="0"/>
              <a:t>Die Vermittlung der theoretischen Grundlagen ist eingebettet in die reale Aufgabenstellung.</a:t>
            </a:r>
            <a:endParaRPr lang="de-DE" sz="1600" b="0" i="1" dirty="0"/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de-DE" sz="1600" b="0" dirty="0"/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kumimoji="1" lang="de-DE" sz="1600" u="sng" dirty="0"/>
              <a:t>3. </a:t>
            </a:r>
            <a:r>
              <a:rPr lang="de-DE" sz="1600" u="sng" dirty="0"/>
              <a:t>Geführte Aufgabenstellungen</a:t>
            </a:r>
            <a:r>
              <a:rPr kumimoji="1" lang="de-DE" sz="1600" u="sng" dirty="0"/>
              <a:t>: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kumimoji="1" lang="de-DE" sz="1600" b="0" dirty="0"/>
              <a:t>Aufgabenstellungen sind so ausgeführt, dass diese auch mit keinem/wenig </a:t>
            </a:r>
            <a:br>
              <a:rPr kumimoji="1" lang="de-DE" sz="1600" b="0" dirty="0"/>
            </a:br>
            <a:r>
              <a:rPr kumimoji="1" lang="de-DE" sz="1600" b="0" dirty="0"/>
              <a:t>Vorwissen nachvollzogen werden können (wichtig für Schüler </a:t>
            </a:r>
            <a:r>
              <a:rPr kumimoji="1" lang="de-DE" sz="1600" dirty="0"/>
              <a:t>und </a:t>
            </a:r>
            <a:r>
              <a:rPr kumimoji="1" lang="de-DE" sz="1600" b="0" dirty="0"/>
              <a:t>Lehrer).</a:t>
            </a:r>
            <a:r>
              <a:rPr lang="de-DE" sz="1600" b="0" i="1" dirty="0">
                <a:sym typeface="Wingdings" panose="05000000000000000000" pitchFamily="2" charset="2"/>
              </a:rPr>
              <a:t> </a:t>
            </a:r>
            <a:endParaRPr kumimoji="1" lang="de-DE" sz="1600" b="0" i="1" dirty="0"/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de-DE" sz="1600" b="0" dirty="0"/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kumimoji="1" lang="de-DE" sz="1600" u="sng" dirty="0"/>
              <a:t>4. </a:t>
            </a:r>
            <a:r>
              <a:rPr kumimoji="1" lang="de-DE" sz="1600" u="sng" dirty="0" err="1"/>
              <a:t>Blended</a:t>
            </a:r>
            <a:r>
              <a:rPr lang="de-DE" sz="1600" u="sng" dirty="0"/>
              <a:t> Learning</a:t>
            </a:r>
            <a:r>
              <a:rPr kumimoji="1" lang="de-DE" sz="1600" u="sng" dirty="0"/>
              <a:t>: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600" b="0" dirty="0"/>
              <a:t>Aufgaben sind selber am PC/mit Hardware/Software auszuführen. 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kumimoji="1" lang="de-DE" sz="1600" b="0" dirty="0"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kumimoji="1" lang="de-DE" sz="1600" u="sng" dirty="0"/>
              <a:t>5. Medien: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600" b="0" dirty="0"/>
              <a:t>Zur Vermittlung des benötigten Wissens werden unterschiedliche Medien genutzt: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600" b="0" dirty="0"/>
              <a:t>Text mit Bildern, Simulationsmodelle, interaktive Animationen, ScreenCam-Tutorials, 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600" b="0" dirty="0"/>
              <a:t>Feed-back Quizz, Videos …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de-DE" sz="1600" b="0" dirty="0"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kumimoji="1" lang="de-DE" sz="1600" u="sng" dirty="0">
                <a:sym typeface="Wingdings" panose="05000000000000000000" pitchFamily="2" charset="2"/>
              </a:rPr>
              <a:t>5. Erfolgskontrolle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de-DE" sz="1600" b="0" dirty="0">
                <a:sym typeface="Wingdings" panose="05000000000000000000" pitchFamily="2" charset="2"/>
              </a:rPr>
              <a:t>Die Erfolgskontrolle erfolgt über die erfolgreiche Projektumsetzung, </a:t>
            </a:r>
            <a:br>
              <a:rPr lang="de-DE" sz="1600" b="0" dirty="0">
                <a:sym typeface="Wingdings" panose="05000000000000000000" pitchFamily="2" charset="2"/>
              </a:rPr>
            </a:br>
            <a:r>
              <a:rPr lang="de-DE" sz="1600" b="0" dirty="0">
                <a:sym typeface="Wingdings" panose="05000000000000000000" pitchFamily="2" charset="2"/>
              </a:rPr>
              <a:t>Moodle-Tests und/oder aufgabennahe Klausuren. </a:t>
            </a:r>
            <a:endParaRPr kumimoji="1" lang="de-DE" sz="1600" b="0" dirty="0"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de-DE" b="0" dirty="0">
              <a:sym typeface="Wingdings" panose="05000000000000000000" pitchFamily="2" charset="2"/>
            </a:endParaRPr>
          </a:p>
        </p:txBody>
      </p:sp>
      <p:pic>
        <p:nvPicPr>
          <p:cNvPr id="4" name="Picture 2" descr="http://ecx.images-amazon.com/images/I/4133Jwedp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23" y="3547043"/>
            <a:ext cx="1440445" cy="9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10" y="5975191"/>
            <a:ext cx="931634" cy="692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00881" y="1386566"/>
                <a:ext cx="296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881" y="1386566"/>
                <a:ext cx="296556" cy="307777"/>
              </a:xfrm>
              <a:prstGeom prst="rect">
                <a:avLst/>
              </a:prstGeom>
              <a:blipFill>
                <a:blip r:embed="rId5"/>
                <a:stretch>
                  <a:fillRect l="-20833" r="-18750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8352369" y="1096157"/>
                <a:ext cx="5995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369" y="1096157"/>
                <a:ext cx="599523" cy="307777"/>
              </a:xfrm>
              <a:prstGeom prst="rect">
                <a:avLst/>
              </a:prstGeom>
              <a:blipFill>
                <a:blip r:embed="rId6"/>
                <a:stretch>
                  <a:fillRect l="-10204" r="-11224" b="-1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8382504" y="2531380"/>
            <a:ext cx="526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0" dirty="0">
                <a:latin typeface="+mj-lt"/>
              </a:rPr>
              <a:t>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371" y="4996330"/>
            <a:ext cx="693831" cy="669916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427336BD-871B-4AB1-89F0-FF1A341ED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664" y="389073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Didaktisches Handlungskonzept</a:t>
            </a:r>
          </a:p>
        </p:txBody>
      </p:sp>
    </p:spTree>
    <p:extLst>
      <p:ext uri="{BB962C8B-B14F-4D97-AF65-F5344CB8AC3E}">
        <p14:creationId xmlns:p14="http://schemas.microsoft.com/office/powerpoint/2010/main" val="816033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F0CB7A7E-02C9-407C-920F-A1AE43268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3" y="2113140"/>
            <a:ext cx="2441466" cy="1144437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72DCC7B5-9724-4CFD-8E22-D93066EFA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98" y="3818395"/>
            <a:ext cx="2875302" cy="3039605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33550B94-870A-4AF3-BC3C-318093CF0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11" y="389073"/>
            <a:ext cx="8930562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Didaktisches Konzept – Bsp. Trainingsbereiche</a:t>
            </a:r>
          </a:p>
        </p:txBody>
      </p:sp>
      <p:sp>
        <p:nvSpPr>
          <p:cNvPr id="48" name="Abgerundetes Rechteck 8">
            <a:extLst>
              <a:ext uri="{FF2B5EF4-FFF2-40B4-BE49-F238E27FC236}">
                <a16:creationId xmlns:a16="http://schemas.microsoft.com/office/drawing/2014/main" id="{36F07EF7-E98E-4F5D-A15E-AE67249A0A6A}"/>
              </a:ext>
            </a:extLst>
          </p:cNvPr>
          <p:cNvSpPr/>
          <p:nvPr/>
        </p:nvSpPr>
        <p:spPr bwMode="auto">
          <a:xfrm>
            <a:off x="7208675" y="1600809"/>
            <a:ext cx="1310729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Data 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the cloud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+mn-lt"/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6F172FEE-0D65-44B2-8092-0699D08AE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900" y="5002943"/>
            <a:ext cx="489528" cy="1338579"/>
          </a:xfrm>
          <a:prstGeom prst="rect">
            <a:avLst/>
          </a:prstGeom>
        </p:spPr>
      </p:pic>
      <p:sp>
        <p:nvSpPr>
          <p:cNvPr id="51" name="Abgerundetes Rechteck 15">
            <a:extLst>
              <a:ext uri="{FF2B5EF4-FFF2-40B4-BE49-F238E27FC236}">
                <a16:creationId xmlns:a16="http://schemas.microsoft.com/office/drawing/2014/main" id="{E7515F20-F8B1-4AEB-9C54-8D3B9ACDB5FF}"/>
              </a:ext>
            </a:extLst>
          </p:cNvPr>
          <p:cNvSpPr/>
          <p:nvPr/>
        </p:nvSpPr>
        <p:spPr bwMode="auto">
          <a:xfrm>
            <a:off x="573374" y="4709209"/>
            <a:ext cx="2103537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Machine &lt;&gt; Human Interaction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2" name="Gebogener Pfeil 16">
            <a:extLst>
              <a:ext uri="{FF2B5EF4-FFF2-40B4-BE49-F238E27FC236}">
                <a16:creationId xmlns:a16="http://schemas.microsoft.com/office/drawing/2014/main" id="{1A3F7A14-24CF-4A08-9C55-3F02F3CBF140}"/>
              </a:ext>
            </a:extLst>
          </p:cNvPr>
          <p:cNvSpPr/>
          <p:nvPr/>
        </p:nvSpPr>
        <p:spPr bwMode="auto">
          <a:xfrm rot="19435667">
            <a:off x="2310315" y="4924602"/>
            <a:ext cx="978408" cy="757884"/>
          </a:xfrm>
          <a:prstGeom prst="circularArrow">
            <a:avLst/>
          </a:prstGeom>
          <a:solidFill>
            <a:srgbClr val="0066FF"/>
          </a:solidFill>
          <a:ln w="12700" cap="rnd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Gebogener Pfeil 18">
            <a:extLst>
              <a:ext uri="{FF2B5EF4-FFF2-40B4-BE49-F238E27FC236}">
                <a16:creationId xmlns:a16="http://schemas.microsoft.com/office/drawing/2014/main" id="{4ADEC0EF-4CD7-44DD-8B51-ACD51BF2A162}"/>
              </a:ext>
            </a:extLst>
          </p:cNvPr>
          <p:cNvSpPr/>
          <p:nvPr/>
        </p:nvSpPr>
        <p:spPr bwMode="auto">
          <a:xfrm rot="9901149">
            <a:off x="2594682" y="6058449"/>
            <a:ext cx="978408" cy="757884"/>
          </a:xfrm>
          <a:prstGeom prst="circularArrow">
            <a:avLst/>
          </a:prstGeom>
          <a:solidFill>
            <a:srgbClr val="0066FF"/>
          </a:solidFill>
          <a:ln w="12700" cap="rnd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5098C303-CD06-47F4-9E65-9C86ABB4EA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51" y="2811277"/>
            <a:ext cx="956274" cy="1515954"/>
          </a:xfrm>
          <a:prstGeom prst="rect">
            <a:avLst/>
          </a:prstGeom>
        </p:spPr>
      </p:pic>
      <p:sp>
        <p:nvSpPr>
          <p:cNvPr id="55" name="Abgerundetes Rechteck 22">
            <a:extLst>
              <a:ext uri="{FF2B5EF4-FFF2-40B4-BE49-F238E27FC236}">
                <a16:creationId xmlns:a16="http://schemas.microsoft.com/office/drawing/2014/main" id="{81047B22-A23A-4AC8-A402-D93BCCF61940}"/>
              </a:ext>
            </a:extLst>
          </p:cNvPr>
          <p:cNvSpPr/>
          <p:nvPr/>
        </p:nvSpPr>
        <p:spPr bwMode="auto">
          <a:xfrm>
            <a:off x="350728" y="3439845"/>
            <a:ext cx="1872198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Selbstdiagnose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AB6F5C8A-EB63-4599-9BB4-9E57DE9893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81" y="5568906"/>
            <a:ext cx="530903" cy="1109414"/>
          </a:xfrm>
          <a:prstGeom prst="rect">
            <a:avLst/>
          </a:prstGeom>
        </p:spPr>
      </p:pic>
      <p:sp>
        <p:nvSpPr>
          <p:cNvPr id="58" name="Abgerundetes Rechteck 26">
            <a:extLst>
              <a:ext uri="{FF2B5EF4-FFF2-40B4-BE49-F238E27FC236}">
                <a16:creationId xmlns:a16="http://schemas.microsoft.com/office/drawing/2014/main" id="{B758B23C-4EB9-4AE6-819C-B1AA64B41BDE}"/>
              </a:ext>
            </a:extLst>
          </p:cNvPr>
          <p:cNvSpPr/>
          <p:nvPr/>
        </p:nvSpPr>
        <p:spPr bwMode="auto">
          <a:xfrm>
            <a:off x="7916378" y="3489339"/>
            <a:ext cx="1872198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Digital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Twin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B4686E3D-56C7-4F21-9D96-2B774BB70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0577" y="1704203"/>
            <a:ext cx="876300" cy="120015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650C7AFF-4F4B-4147-9A67-1BB683361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483" y="3569254"/>
            <a:ext cx="308641" cy="84395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BD4BBAA3-A2B8-489C-A13B-E1CA21D65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982" y="3794714"/>
            <a:ext cx="308641" cy="843958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60092613-BEFF-4207-B684-7A837F54F7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06" y="3382446"/>
            <a:ext cx="1692914" cy="1451424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7D0C68E1-C8D9-430F-A8D8-6F666121AB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75" y="4020088"/>
            <a:ext cx="550881" cy="543398"/>
          </a:xfrm>
          <a:prstGeom prst="rect">
            <a:avLst/>
          </a:prstGeom>
        </p:spPr>
      </p:pic>
      <p:sp>
        <p:nvSpPr>
          <p:cNvPr id="64" name="Abgerundetes Rechteck 34">
            <a:extLst>
              <a:ext uri="{FF2B5EF4-FFF2-40B4-BE49-F238E27FC236}">
                <a16:creationId xmlns:a16="http://schemas.microsoft.com/office/drawing/2014/main" id="{928C8DA7-D3CA-4FCD-9978-84DC667F4F89}"/>
              </a:ext>
            </a:extLst>
          </p:cNvPr>
          <p:cNvSpPr/>
          <p:nvPr/>
        </p:nvSpPr>
        <p:spPr bwMode="auto">
          <a:xfrm>
            <a:off x="4486228" y="2742502"/>
            <a:ext cx="1643263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Individuelles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Produkt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9A16A450-27F4-41A4-B2E9-3AE12514CD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17" y="1358374"/>
            <a:ext cx="1588184" cy="1005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A7E2C27C-A13B-4479-ACB2-7E5BE17173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5" y="1065615"/>
            <a:ext cx="931634" cy="692873"/>
          </a:xfrm>
          <a:prstGeom prst="rect">
            <a:avLst/>
          </a:prstGeom>
        </p:spPr>
      </p:pic>
      <p:sp>
        <p:nvSpPr>
          <p:cNvPr id="68" name="Abgerundetes Rechteck 35">
            <a:extLst>
              <a:ext uri="{FF2B5EF4-FFF2-40B4-BE49-F238E27FC236}">
                <a16:creationId xmlns:a16="http://schemas.microsoft.com/office/drawing/2014/main" id="{B3A562F8-0E84-459E-8FF7-96B1AF549038}"/>
              </a:ext>
            </a:extLst>
          </p:cNvPr>
          <p:cNvSpPr/>
          <p:nvPr/>
        </p:nvSpPr>
        <p:spPr bwMode="auto">
          <a:xfrm>
            <a:off x="1267060" y="1310785"/>
            <a:ext cx="2932975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+mn-lt"/>
              </a:rPr>
              <a:t>IT-basiertes &amp; interaktives Training</a:t>
            </a:r>
          </a:p>
        </p:txBody>
      </p:sp>
      <p:sp>
        <p:nvSpPr>
          <p:cNvPr id="69" name="Freihandform 4">
            <a:extLst>
              <a:ext uri="{FF2B5EF4-FFF2-40B4-BE49-F238E27FC236}">
                <a16:creationId xmlns:a16="http://schemas.microsoft.com/office/drawing/2014/main" id="{B5BB9E42-724B-4ABC-B076-CFAF8B13DFBF}"/>
              </a:ext>
            </a:extLst>
          </p:cNvPr>
          <p:cNvSpPr/>
          <p:nvPr/>
        </p:nvSpPr>
        <p:spPr bwMode="auto">
          <a:xfrm>
            <a:off x="4290877" y="1539405"/>
            <a:ext cx="2489108" cy="273538"/>
          </a:xfrm>
          <a:custGeom>
            <a:avLst/>
            <a:gdLst>
              <a:gd name="connsiteX0" fmla="*/ 0 w 2117969"/>
              <a:gd name="connsiteY0" fmla="*/ 0 h 292073"/>
              <a:gd name="connsiteX1" fmla="*/ 1336431 w 2117969"/>
              <a:gd name="connsiteY1" fmla="*/ 281354 h 292073"/>
              <a:gd name="connsiteX2" fmla="*/ 2117969 w 2117969"/>
              <a:gd name="connsiteY2" fmla="*/ 242277 h 292073"/>
              <a:gd name="connsiteX0" fmla="*/ 0 w 2117969"/>
              <a:gd name="connsiteY0" fmla="*/ 0 h 292073"/>
              <a:gd name="connsiteX1" fmla="*/ 1336431 w 2117969"/>
              <a:gd name="connsiteY1" fmla="*/ 281354 h 292073"/>
              <a:gd name="connsiteX2" fmla="*/ 2117969 w 2117969"/>
              <a:gd name="connsiteY2" fmla="*/ 242277 h 292073"/>
              <a:gd name="connsiteX0" fmla="*/ 0 w 2117969"/>
              <a:gd name="connsiteY0" fmla="*/ 13945 h 305533"/>
              <a:gd name="connsiteX1" fmla="*/ 195385 w 2117969"/>
              <a:gd name="connsiteY1" fmla="*/ 21761 h 305533"/>
              <a:gd name="connsiteX2" fmla="*/ 1336431 w 2117969"/>
              <a:gd name="connsiteY2" fmla="*/ 295299 h 305533"/>
              <a:gd name="connsiteX3" fmla="*/ 2117969 w 2117969"/>
              <a:gd name="connsiteY3" fmla="*/ 256222 h 305533"/>
              <a:gd name="connsiteX0" fmla="*/ 0 w 2117969"/>
              <a:gd name="connsiteY0" fmla="*/ 13945 h 305533"/>
              <a:gd name="connsiteX1" fmla="*/ 195385 w 2117969"/>
              <a:gd name="connsiteY1" fmla="*/ 21761 h 305533"/>
              <a:gd name="connsiteX2" fmla="*/ 1336431 w 2117969"/>
              <a:gd name="connsiteY2" fmla="*/ 295299 h 305533"/>
              <a:gd name="connsiteX3" fmla="*/ 2117969 w 2117969"/>
              <a:gd name="connsiteY3" fmla="*/ 256222 h 305533"/>
              <a:gd name="connsiteX0" fmla="*/ 401257 w 1972149"/>
              <a:gd name="connsiteY0" fmla="*/ 32257 h 300399"/>
              <a:gd name="connsiteX1" fmla="*/ 49565 w 1972149"/>
              <a:gd name="connsiteY1" fmla="*/ 16627 h 300399"/>
              <a:gd name="connsiteX2" fmla="*/ 1190611 w 1972149"/>
              <a:gd name="connsiteY2" fmla="*/ 290165 h 300399"/>
              <a:gd name="connsiteX3" fmla="*/ 1972149 w 1972149"/>
              <a:gd name="connsiteY3" fmla="*/ 251088 h 300399"/>
              <a:gd name="connsiteX0" fmla="*/ 0 w 2289907"/>
              <a:gd name="connsiteY0" fmla="*/ 8628 h 308031"/>
              <a:gd name="connsiteX1" fmla="*/ 367323 w 2289907"/>
              <a:gd name="connsiteY1" fmla="*/ 24259 h 308031"/>
              <a:gd name="connsiteX2" fmla="*/ 1508369 w 2289907"/>
              <a:gd name="connsiteY2" fmla="*/ 297797 h 308031"/>
              <a:gd name="connsiteX3" fmla="*/ 2289907 w 2289907"/>
              <a:gd name="connsiteY3" fmla="*/ 258720 h 308031"/>
              <a:gd name="connsiteX0" fmla="*/ 0 w 2289907"/>
              <a:gd name="connsiteY0" fmla="*/ 0 h 291350"/>
              <a:gd name="connsiteX1" fmla="*/ 679939 w 2289907"/>
              <a:gd name="connsiteY1" fmla="*/ 164124 h 291350"/>
              <a:gd name="connsiteX2" fmla="*/ 1508369 w 2289907"/>
              <a:gd name="connsiteY2" fmla="*/ 289169 h 291350"/>
              <a:gd name="connsiteX3" fmla="*/ 2289907 w 2289907"/>
              <a:gd name="connsiteY3" fmla="*/ 250092 h 291350"/>
              <a:gd name="connsiteX0" fmla="*/ 0 w 2289907"/>
              <a:gd name="connsiteY0" fmla="*/ 2135 h 293485"/>
              <a:gd name="connsiteX1" fmla="*/ 679939 w 2289907"/>
              <a:gd name="connsiteY1" fmla="*/ 166259 h 293485"/>
              <a:gd name="connsiteX2" fmla="*/ 1508369 w 2289907"/>
              <a:gd name="connsiteY2" fmla="*/ 291304 h 293485"/>
              <a:gd name="connsiteX3" fmla="*/ 2289907 w 2289907"/>
              <a:gd name="connsiteY3" fmla="*/ 252227 h 293485"/>
              <a:gd name="connsiteX0" fmla="*/ 0 w 2289907"/>
              <a:gd name="connsiteY0" fmla="*/ 2135 h 314279"/>
              <a:gd name="connsiteX1" fmla="*/ 679939 w 2289907"/>
              <a:gd name="connsiteY1" fmla="*/ 166259 h 314279"/>
              <a:gd name="connsiteX2" fmla="*/ 1508369 w 2289907"/>
              <a:gd name="connsiteY2" fmla="*/ 291304 h 314279"/>
              <a:gd name="connsiteX3" fmla="*/ 2289907 w 2289907"/>
              <a:gd name="connsiteY3" fmla="*/ 252227 h 314279"/>
              <a:gd name="connsiteX0" fmla="*/ 0 w 2289907"/>
              <a:gd name="connsiteY0" fmla="*/ 4063 h 311819"/>
              <a:gd name="connsiteX1" fmla="*/ 711201 w 2289907"/>
              <a:gd name="connsiteY1" fmla="*/ 160372 h 311819"/>
              <a:gd name="connsiteX2" fmla="*/ 1508369 w 2289907"/>
              <a:gd name="connsiteY2" fmla="*/ 293232 h 311819"/>
              <a:gd name="connsiteX3" fmla="*/ 2289907 w 2289907"/>
              <a:gd name="connsiteY3" fmla="*/ 254155 h 311819"/>
              <a:gd name="connsiteX0" fmla="*/ 0 w 2289907"/>
              <a:gd name="connsiteY0" fmla="*/ 4063 h 254155"/>
              <a:gd name="connsiteX1" fmla="*/ 711201 w 2289907"/>
              <a:gd name="connsiteY1" fmla="*/ 160372 h 254155"/>
              <a:gd name="connsiteX2" fmla="*/ 2289907 w 2289907"/>
              <a:gd name="connsiteY2" fmla="*/ 254155 h 254155"/>
              <a:gd name="connsiteX0" fmla="*/ 0 w 2289907"/>
              <a:gd name="connsiteY0" fmla="*/ 0 h 250092"/>
              <a:gd name="connsiteX1" fmla="*/ 875324 w 2289907"/>
              <a:gd name="connsiteY1" fmla="*/ 203201 h 250092"/>
              <a:gd name="connsiteX2" fmla="*/ 2289907 w 2289907"/>
              <a:gd name="connsiteY2" fmla="*/ 250092 h 250092"/>
              <a:gd name="connsiteX0" fmla="*/ 0 w 2289907"/>
              <a:gd name="connsiteY0" fmla="*/ 0 h 310209"/>
              <a:gd name="connsiteX1" fmla="*/ 875324 w 2289907"/>
              <a:gd name="connsiteY1" fmla="*/ 203201 h 310209"/>
              <a:gd name="connsiteX2" fmla="*/ 2289907 w 2289907"/>
              <a:gd name="connsiteY2" fmla="*/ 250092 h 310209"/>
              <a:gd name="connsiteX0" fmla="*/ 0 w 2289907"/>
              <a:gd name="connsiteY0" fmla="*/ 4063 h 284175"/>
              <a:gd name="connsiteX1" fmla="*/ 906585 w 2289907"/>
              <a:gd name="connsiteY1" fmla="*/ 160372 h 284175"/>
              <a:gd name="connsiteX2" fmla="*/ 2289907 w 2289907"/>
              <a:gd name="connsiteY2" fmla="*/ 254155 h 284175"/>
              <a:gd name="connsiteX0" fmla="*/ 0 w 2297722"/>
              <a:gd name="connsiteY0" fmla="*/ 0 h 303558"/>
              <a:gd name="connsiteX1" fmla="*/ 914400 w 2297722"/>
              <a:gd name="connsiteY1" fmla="*/ 179755 h 303558"/>
              <a:gd name="connsiteX2" fmla="*/ 2297722 w 2297722"/>
              <a:gd name="connsiteY2" fmla="*/ 273538 h 303558"/>
              <a:gd name="connsiteX0" fmla="*/ 0 w 2297722"/>
              <a:gd name="connsiteY0" fmla="*/ 0 h 303558"/>
              <a:gd name="connsiteX1" fmla="*/ 914400 w 2297722"/>
              <a:gd name="connsiteY1" fmla="*/ 179755 h 303558"/>
              <a:gd name="connsiteX2" fmla="*/ 2297722 w 2297722"/>
              <a:gd name="connsiteY2" fmla="*/ 273538 h 303558"/>
              <a:gd name="connsiteX0" fmla="*/ 0 w 2297722"/>
              <a:gd name="connsiteY0" fmla="*/ 0 h 310049"/>
              <a:gd name="connsiteX1" fmla="*/ 914400 w 2297722"/>
              <a:gd name="connsiteY1" fmla="*/ 179755 h 310049"/>
              <a:gd name="connsiteX2" fmla="*/ 2297722 w 2297722"/>
              <a:gd name="connsiteY2" fmla="*/ 273538 h 310049"/>
              <a:gd name="connsiteX0" fmla="*/ 0 w 2297722"/>
              <a:gd name="connsiteY0" fmla="*/ 0 h 282530"/>
              <a:gd name="connsiteX1" fmla="*/ 914400 w 2297722"/>
              <a:gd name="connsiteY1" fmla="*/ 179755 h 282530"/>
              <a:gd name="connsiteX2" fmla="*/ 2297722 w 2297722"/>
              <a:gd name="connsiteY2" fmla="*/ 273538 h 282530"/>
              <a:gd name="connsiteX0" fmla="*/ 0 w 2297722"/>
              <a:gd name="connsiteY0" fmla="*/ 0 h 282530"/>
              <a:gd name="connsiteX1" fmla="*/ 914400 w 2297722"/>
              <a:gd name="connsiteY1" fmla="*/ 179755 h 282530"/>
              <a:gd name="connsiteX2" fmla="*/ 2297722 w 2297722"/>
              <a:gd name="connsiteY2" fmla="*/ 273538 h 282530"/>
              <a:gd name="connsiteX0" fmla="*/ 0 w 2297722"/>
              <a:gd name="connsiteY0" fmla="*/ 1602 h 284132"/>
              <a:gd name="connsiteX1" fmla="*/ 914400 w 2297722"/>
              <a:gd name="connsiteY1" fmla="*/ 181357 h 284132"/>
              <a:gd name="connsiteX2" fmla="*/ 2297722 w 2297722"/>
              <a:gd name="connsiteY2" fmla="*/ 275140 h 284132"/>
              <a:gd name="connsiteX0" fmla="*/ 0 w 2297722"/>
              <a:gd name="connsiteY0" fmla="*/ 1602 h 288687"/>
              <a:gd name="connsiteX1" fmla="*/ 914400 w 2297722"/>
              <a:gd name="connsiteY1" fmla="*/ 181357 h 288687"/>
              <a:gd name="connsiteX2" fmla="*/ 2297722 w 2297722"/>
              <a:gd name="connsiteY2" fmla="*/ 275140 h 288687"/>
              <a:gd name="connsiteX0" fmla="*/ 0 w 2297722"/>
              <a:gd name="connsiteY0" fmla="*/ 1602 h 275140"/>
              <a:gd name="connsiteX1" fmla="*/ 914400 w 2297722"/>
              <a:gd name="connsiteY1" fmla="*/ 181357 h 275140"/>
              <a:gd name="connsiteX2" fmla="*/ 2297722 w 2297722"/>
              <a:gd name="connsiteY2" fmla="*/ 275140 h 275140"/>
              <a:gd name="connsiteX0" fmla="*/ 0 w 2297722"/>
              <a:gd name="connsiteY0" fmla="*/ 1602 h 285256"/>
              <a:gd name="connsiteX1" fmla="*/ 914400 w 2297722"/>
              <a:gd name="connsiteY1" fmla="*/ 181357 h 285256"/>
              <a:gd name="connsiteX2" fmla="*/ 2297722 w 2297722"/>
              <a:gd name="connsiteY2" fmla="*/ 275140 h 285256"/>
              <a:gd name="connsiteX0" fmla="*/ 0 w 2297722"/>
              <a:gd name="connsiteY0" fmla="*/ 1602 h 289848"/>
              <a:gd name="connsiteX1" fmla="*/ 914400 w 2297722"/>
              <a:gd name="connsiteY1" fmla="*/ 181357 h 289848"/>
              <a:gd name="connsiteX2" fmla="*/ 2297722 w 2297722"/>
              <a:gd name="connsiteY2" fmla="*/ 275140 h 289848"/>
              <a:gd name="connsiteX0" fmla="*/ 0 w 2297722"/>
              <a:gd name="connsiteY0" fmla="*/ 1602 h 277659"/>
              <a:gd name="connsiteX1" fmla="*/ 914400 w 2297722"/>
              <a:gd name="connsiteY1" fmla="*/ 181357 h 277659"/>
              <a:gd name="connsiteX2" fmla="*/ 2297722 w 2297722"/>
              <a:gd name="connsiteY2" fmla="*/ 275140 h 277659"/>
              <a:gd name="connsiteX0" fmla="*/ 0 w 2297722"/>
              <a:gd name="connsiteY0" fmla="*/ 0 h 276057"/>
              <a:gd name="connsiteX1" fmla="*/ 914400 w 2297722"/>
              <a:gd name="connsiteY1" fmla="*/ 179755 h 276057"/>
              <a:gd name="connsiteX2" fmla="*/ 2297722 w 2297722"/>
              <a:gd name="connsiteY2" fmla="*/ 273538 h 276057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1048433 w 2297722"/>
              <a:gd name="connsiteY1" fmla="*/ 167841 h 273538"/>
              <a:gd name="connsiteX2" fmla="*/ 2297722 w 2297722"/>
              <a:gd name="connsiteY2" fmla="*/ 273538 h 273538"/>
              <a:gd name="connsiteX0" fmla="*/ 0 w 2297722"/>
              <a:gd name="connsiteY0" fmla="*/ 0 h 277960"/>
              <a:gd name="connsiteX1" fmla="*/ 1048433 w 2297722"/>
              <a:gd name="connsiteY1" fmla="*/ 167841 h 277960"/>
              <a:gd name="connsiteX2" fmla="*/ 2297722 w 2297722"/>
              <a:gd name="connsiteY2" fmla="*/ 273538 h 277960"/>
              <a:gd name="connsiteX0" fmla="*/ 0 w 2297722"/>
              <a:gd name="connsiteY0" fmla="*/ 0 h 273538"/>
              <a:gd name="connsiteX1" fmla="*/ 1048433 w 2297722"/>
              <a:gd name="connsiteY1" fmla="*/ 167841 h 273538"/>
              <a:gd name="connsiteX2" fmla="*/ 2297722 w 2297722"/>
              <a:gd name="connsiteY2" fmla="*/ 273538 h 273538"/>
              <a:gd name="connsiteX0" fmla="*/ 0 w 2297722"/>
              <a:gd name="connsiteY0" fmla="*/ 0 h 278084"/>
              <a:gd name="connsiteX1" fmla="*/ 1102046 w 2297722"/>
              <a:gd name="connsiteY1" fmla="*/ 188690 h 278084"/>
              <a:gd name="connsiteX2" fmla="*/ 2297722 w 2297722"/>
              <a:gd name="connsiteY2" fmla="*/ 273538 h 278084"/>
              <a:gd name="connsiteX0" fmla="*/ 0 w 2297722"/>
              <a:gd name="connsiteY0" fmla="*/ 0 h 275324"/>
              <a:gd name="connsiteX1" fmla="*/ 1102046 w 2297722"/>
              <a:gd name="connsiteY1" fmla="*/ 182733 h 275324"/>
              <a:gd name="connsiteX2" fmla="*/ 2297722 w 2297722"/>
              <a:gd name="connsiteY2" fmla="*/ 273538 h 275324"/>
              <a:gd name="connsiteX0" fmla="*/ 0 w 2297722"/>
              <a:gd name="connsiteY0" fmla="*/ 0 h 273538"/>
              <a:gd name="connsiteX1" fmla="*/ 1102046 w 2297722"/>
              <a:gd name="connsiteY1" fmla="*/ 176776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1105025 w 2297722"/>
              <a:gd name="connsiteY1" fmla="*/ 167840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1105025 w 2297722"/>
              <a:gd name="connsiteY1" fmla="*/ 167840 h 273538"/>
              <a:gd name="connsiteX2" fmla="*/ 2297722 w 2297722"/>
              <a:gd name="connsiteY2" fmla="*/ 273538 h 273538"/>
              <a:gd name="connsiteX0" fmla="*/ 0 w 2489108"/>
              <a:gd name="connsiteY0" fmla="*/ 0 h 273538"/>
              <a:gd name="connsiteX1" fmla="*/ 1105025 w 2489108"/>
              <a:gd name="connsiteY1" fmla="*/ 167840 h 273538"/>
              <a:gd name="connsiteX2" fmla="*/ 2489108 w 2489108"/>
              <a:gd name="connsiteY2" fmla="*/ 273538 h 27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9108" h="273538">
                <a:moveTo>
                  <a:pt x="0" y="0"/>
                </a:moveTo>
                <a:cubicBezTo>
                  <a:pt x="313291" y="11167"/>
                  <a:pt x="813042" y="-34240"/>
                  <a:pt x="1105025" y="167840"/>
                </a:cubicBezTo>
                <a:cubicBezTo>
                  <a:pt x="1351574" y="312574"/>
                  <a:pt x="2094684" y="254000"/>
                  <a:pt x="2489108" y="273538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Freihandform 27">
            <a:extLst>
              <a:ext uri="{FF2B5EF4-FFF2-40B4-BE49-F238E27FC236}">
                <a16:creationId xmlns:a16="http://schemas.microsoft.com/office/drawing/2014/main" id="{33113689-CC19-4081-A114-0C7A1462702C}"/>
              </a:ext>
            </a:extLst>
          </p:cNvPr>
          <p:cNvSpPr/>
          <p:nvPr/>
        </p:nvSpPr>
        <p:spPr bwMode="auto">
          <a:xfrm>
            <a:off x="4290877" y="1861133"/>
            <a:ext cx="4126522" cy="1521313"/>
          </a:xfrm>
          <a:custGeom>
            <a:avLst/>
            <a:gdLst>
              <a:gd name="connsiteX0" fmla="*/ 0 w 2117969"/>
              <a:gd name="connsiteY0" fmla="*/ 0 h 292073"/>
              <a:gd name="connsiteX1" fmla="*/ 1336431 w 2117969"/>
              <a:gd name="connsiteY1" fmla="*/ 281354 h 292073"/>
              <a:gd name="connsiteX2" fmla="*/ 2117969 w 2117969"/>
              <a:gd name="connsiteY2" fmla="*/ 242277 h 292073"/>
              <a:gd name="connsiteX0" fmla="*/ 0 w 2117969"/>
              <a:gd name="connsiteY0" fmla="*/ 0 h 292073"/>
              <a:gd name="connsiteX1" fmla="*/ 1336431 w 2117969"/>
              <a:gd name="connsiteY1" fmla="*/ 281354 h 292073"/>
              <a:gd name="connsiteX2" fmla="*/ 2117969 w 2117969"/>
              <a:gd name="connsiteY2" fmla="*/ 242277 h 292073"/>
              <a:gd name="connsiteX0" fmla="*/ 0 w 2117969"/>
              <a:gd name="connsiteY0" fmla="*/ 13945 h 305533"/>
              <a:gd name="connsiteX1" fmla="*/ 195385 w 2117969"/>
              <a:gd name="connsiteY1" fmla="*/ 21761 h 305533"/>
              <a:gd name="connsiteX2" fmla="*/ 1336431 w 2117969"/>
              <a:gd name="connsiteY2" fmla="*/ 295299 h 305533"/>
              <a:gd name="connsiteX3" fmla="*/ 2117969 w 2117969"/>
              <a:gd name="connsiteY3" fmla="*/ 256222 h 305533"/>
              <a:gd name="connsiteX0" fmla="*/ 0 w 2117969"/>
              <a:gd name="connsiteY0" fmla="*/ 13945 h 305533"/>
              <a:gd name="connsiteX1" fmla="*/ 195385 w 2117969"/>
              <a:gd name="connsiteY1" fmla="*/ 21761 h 305533"/>
              <a:gd name="connsiteX2" fmla="*/ 1336431 w 2117969"/>
              <a:gd name="connsiteY2" fmla="*/ 295299 h 305533"/>
              <a:gd name="connsiteX3" fmla="*/ 2117969 w 2117969"/>
              <a:gd name="connsiteY3" fmla="*/ 256222 h 305533"/>
              <a:gd name="connsiteX0" fmla="*/ 401257 w 1972149"/>
              <a:gd name="connsiteY0" fmla="*/ 32257 h 300399"/>
              <a:gd name="connsiteX1" fmla="*/ 49565 w 1972149"/>
              <a:gd name="connsiteY1" fmla="*/ 16627 h 300399"/>
              <a:gd name="connsiteX2" fmla="*/ 1190611 w 1972149"/>
              <a:gd name="connsiteY2" fmla="*/ 290165 h 300399"/>
              <a:gd name="connsiteX3" fmla="*/ 1972149 w 1972149"/>
              <a:gd name="connsiteY3" fmla="*/ 251088 h 300399"/>
              <a:gd name="connsiteX0" fmla="*/ 0 w 2289907"/>
              <a:gd name="connsiteY0" fmla="*/ 8628 h 308031"/>
              <a:gd name="connsiteX1" fmla="*/ 367323 w 2289907"/>
              <a:gd name="connsiteY1" fmla="*/ 24259 h 308031"/>
              <a:gd name="connsiteX2" fmla="*/ 1508369 w 2289907"/>
              <a:gd name="connsiteY2" fmla="*/ 297797 h 308031"/>
              <a:gd name="connsiteX3" fmla="*/ 2289907 w 2289907"/>
              <a:gd name="connsiteY3" fmla="*/ 258720 h 308031"/>
              <a:gd name="connsiteX0" fmla="*/ 0 w 2289907"/>
              <a:gd name="connsiteY0" fmla="*/ 0 h 291350"/>
              <a:gd name="connsiteX1" fmla="*/ 679939 w 2289907"/>
              <a:gd name="connsiteY1" fmla="*/ 164124 h 291350"/>
              <a:gd name="connsiteX2" fmla="*/ 1508369 w 2289907"/>
              <a:gd name="connsiteY2" fmla="*/ 289169 h 291350"/>
              <a:gd name="connsiteX3" fmla="*/ 2289907 w 2289907"/>
              <a:gd name="connsiteY3" fmla="*/ 250092 h 291350"/>
              <a:gd name="connsiteX0" fmla="*/ 0 w 2289907"/>
              <a:gd name="connsiteY0" fmla="*/ 2135 h 293485"/>
              <a:gd name="connsiteX1" fmla="*/ 679939 w 2289907"/>
              <a:gd name="connsiteY1" fmla="*/ 166259 h 293485"/>
              <a:gd name="connsiteX2" fmla="*/ 1508369 w 2289907"/>
              <a:gd name="connsiteY2" fmla="*/ 291304 h 293485"/>
              <a:gd name="connsiteX3" fmla="*/ 2289907 w 2289907"/>
              <a:gd name="connsiteY3" fmla="*/ 252227 h 293485"/>
              <a:gd name="connsiteX0" fmla="*/ 0 w 2289907"/>
              <a:gd name="connsiteY0" fmla="*/ 2135 h 314279"/>
              <a:gd name="connsiteX1" fmla="*/ 679939 w 2289907"/>
              <a:gd name="connsiteY1" fmla="*/ 166259 h 314279"/>
              <a:gd name="connsiteX2" fmla="*/ 1508369 w 2289907"/>
              <a:gd name="connsiteY2" fmla="*/ 291304 h 314279"/>
              <a:gd name="connsiteX3" fmla="*/ 2289907 w 2289907"/>
              <a:gd name="connsiteY3" fmla="*/ 252227 h 314279"/>
              <a:gd name="connsiteX0" fmla="*/ 0 w 2289907"/>
              <a:gd name="connsiteY0" fmla="*/ 4063 h 311819"/>
              <a:gd name="connsiteX1" fmla="*/ 711201 w 2289907"/>
              <a:gd name="connsiteY1" fmla="*/ 160372 h 311819"/>
              <a:gd name="connsiteX2" fmla="*/ 1508369 w 2289907"/>
              <a:gd name="connsiteY2" fmla="*/ 293232 h 311819"/>
              <a:gd name="connsiteX3" fmla="*/ 2289907 w 2289907"/>
              <a:gd name="connsiteY3" fmla="*/ 254155 h 311819"/>
              <a:gd name="connsiteX0" fmla="*/ 0 w 2289907"/>
              <a:gd name="connsiteY0" fmla="*/ 4063 h 254155"/>
              <a:gd name="connsiteX1" fmla="*/ 711201 w 2289907"/>
              <a:gd name="connsiteY1" fmla="*/ 160372 h 254155"/>
              <a:gd name="connsiteX2" fmla="*/ 2289907 w 2289907"/>
              <a:gd name="connsiteY2" fmla="*/ 254155 h 254155"/>
              <a:gd name="connsiteX0" fmla="*/ 0 w 2289907"/>
              <a:gd name="connsiteY0" fmla="*/ 0 h 250092"/>
              <a:gd name="connsiteX1" fmla="*/ 875324 w 2289907"/>
              <a:gd name="connsiteY1" fmla="*/ 203201 h 250092"/>
              <a:gd name="connsiteX2" fmla="*/ 2289907 w 2289907"/>
              <a:gd name="connsiteY2" fmla="*/ 250092 h 250092"/>
              <a:gd name="connsiteX0" fmla="*/ 0 w 2289907"/>
              <a:gd name="connsiteY0" fmla="*/ 0 h 310209"/>
              <a:gd name="connsiteX1" fmla="*/ 875324 w 2289907"/>
              <a:gd name="connsiteY1" fmla="*/ 203201 h 310209"/>
              <a:gd name="connsiteX2" fmla="*/ 2289907 w 2289907"/>
              <a:gd name="connsiteY2" fmla="*/ 250092 h 310209"/>
              <a:gd name="connsiteX0" fmla="*/ 0 w 2289907"/>
              <a:gd name="connsiteY0" fmla="*/ 4063 h 284175"/>
              <a:gd name="connsiteX1" fmla="*/ 906585 w 2289907"/>
              <a:gd name="connsiteY1" fmla="*/ 160372 h 284175"/>
              <a:gd name="connsiteX2" fmla="*/ 2289907 w 2289907"/>
              <a:gd name="connsiteY2" fmla="*/ 254155 h 284175"/>
              <a:gd name="connsiteX0" fmla="*/ 0 w 2297722"/>
              <a:gd name="connsiteY0" fmla="*/ 0 h 303558"/>
              <a:gd name="connsiteX1" fmla="*/ 914400 w 2297722"/>
              <a:gd name="connsiteY1" fmla="*/ 179755 h 303558"/>
              <a:gd name="connsiteX2" fmla="*/ 2297722 w 2297722"/>
              <a:gd name="connsiteY2" fmla="*/ 273538 h 303558"/>
              <a:gd name="connsiteX0" fmla="*/ 0 w 2297722"/>
              <a:gd name="connsiteY0" fmla="*/ 0 h 303558"/>
              <a:gd name="connsiteX1" fmla="*/ 914400 w 2297722"/>
              <a:gd name="connsiteY1" fmla="*/ 179755 h 303558"/>
              <a:gd name="connsiteX2" fmla="*/ 2297722 w 2297722"/>
              <a:gd name="connsiteY2" fmla="*/ 273538 h 303558"/>
              <a:gd name="connsiteX0" fmla="*/ 0 w 2297722"/>
              <a:gd name="connsiteY0" fmla="*/ 0 h 310049"/>
              <a:gd name="connsiteX1" fmla="*/ 914400 w 2297722"/>
              <a:gd name="connsiteY1" fmla="*/ 179755 h 310049"/>
              <a:gd name="connsiteX2" fmla="*/ 2297722 w 2297722"/>
              <a:gd name="connsiteY2" fmla="*/ 273538 h 310049"/>
              <a:gd name="connsiteX0" fmla="*/ 0 w 2297722"/>
              <a:gd name="connsiteY0" fmla="*/ 0 h 282530"/>
              <a:gd name="connsiteX1" fmla="*/ 914400 w 2297722"/>
              <a:gd name="connsiteY1" fmla="*/ 179755 h 282530"/>
              <a:gd name="connsiteX2" fmla="*/ 2297722 w 2297722"/>
              <a:gd name="connsiteY2" fmla="*/ 273538 h 282530"/>
              <a:gd name="connsiteX0" fmla="*/ 0 w 2297722"/>
              <a:gd name="connsiteY0" fmla="*/ 0 h 282530"/>
              <a:gd name="connsiteX1" fmla="*/ 914400 w 2297722"/>
              <a:gd name="connsiteY1" fmla="*/ 179755 h 282530"/>
              <a:gd name="connsiteX2" fmla="*/ 2297722 w 2297722"/>
              <a:gd name="connsiteY2" fmla="*/ 273538 h 282530"/>
              <a:gd name="connsiteX0" fmla="*/ 0 w 2297722"/>
              <a:gd name="connsiteY0" fmla="*/ 1602 h 284132"/>
              <a:gd name="connsiteX1" fmla="*/ 914400 w 2297722"/>
              <a:gd name="connsiteY1" fmla="*/ 181357 h 284132"/>
              <a:gd name="connsiteX2" fmla="*/ 2297722 w 2297722"/>
              <a:gd name="connsiteY2" fmla="*/ 275140 h 284132"/>
              <a:gd name="connsiteX0" fmla="*/ 0 w 2297722"/>
              <a:gd name="connsiteY0" fmla="*/ 1602 h 288687"/>
              <a:gd name="connsiteX1" fmla="*/ 914400 w 2297722"/>
              <a:gd name="connsiteY1" fmla="*/ 181357 h 288687"/>
              <a:gd name="connsiteX2" fmla="*/ 2297722 w 2297722"/>
              <a:gd name="connsiteY2" fmla="*/ 275140 h 288687"/>
              <a:gd name="connsiteX0" fmla="*/ 0 w 2297722"/>
              <a:gd name="connsiteY0" fmla="*/ 1602 h 275140"/>
              <a:gd name="connsiteX1" fmla="*/ 914400 w 2297722"/>
              <a:gd name="connsiteY1" fmla="*/ 181357 h 275140"/>
              <a:gd name="connsiteX2" fmla="*/ 2297722 w 2297722"/>
              <a:gd name="connsiteY2" fmla="*/ 275140 h 275140"/>
              <a:gd name="connsiteX0" fmla="*/ 0 w 2297722"/>
              <a:gd name="connsiteY0" fmla="*/ 1602 h 285256"/>
              <a:gd name="connsiteX1" fmla="*/ 914400 w 2297722"/>
              <a:gd name="connsiteY1" fmla="*/ 181357 h 285256"/>
              <a:gd name="connsiteX2" fmla="*/ 2297722 w 2297722"/>
              <a:gd name="connsiteY2" fmla="*/ 275140 h 285256"/>
              <a:gd name="connsiteX0" fmla="*/ 0 w 2297722"/>
              <a:gd name="connsiteY0" fmla="*/ 1602 h 289848"/>
              <a:gd name="connsiteX1" fmla="*/ 914400 w 2297722"/>
              <a:gd name="connsiteY1" fmla="*/ 181357 h 289848"/>
              <a:gd name="connsiteX2" fmla="*/ 2297722 w 2297722"/>
              <a:gd name="connsiteY2" fmla="*/ 275140 h 289848"/>
              <a:gd name="connsiteX0" fmla="*/ 0 w 2297722"/>
              <a:gd name="connsiteY0" fmla="*/ 1602 h 277659"/>
              <a:gd name="connsiteX1" fmla="*/ 914400 w 2297722"/>
              <a:gd name="connsiteY1" fmla="*/ 181357 h 277659"/>
              <a:gd name="connsiteX2" fmla="*/ 2297722 w 2297722"/>
              <a:gd name="connsiteY2" fmla="*/ 275140 h 277659"/>
              <a:gd name="connsiteX0" fmla="*/ 0 w 2297722"/>
              <a:gd name="connsiteY0" fmla="*/ 0 h 276057"/>
              <a:gd name="connsiteX1" fmla="*/ 914400 w 2297722"/>
              <a:gd name="connsiteY1" fmla="*/ 179755 h 276057"/>
              <a:gd name="connsiteX2" fmla="*/ 2297722 w 2297722"/>
              <a:gd name="connsiteY2" fmla="*/ 273538 h 276057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914400 w 2297722"/>
              <a:gd name="connsiteY1" fmla="*/ 179755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1048433 w 2297722"/>
              <a:gd name="connsiteY1" fmla="*/ 167841 h 273538"/>
              <a:gd name="connsiteX2" fmla="*/ 2297722 w 2297722"/>
              <a:gd name="connsiteY2" fmla="*/ 273538 h 273538"/>
              <a:gd name="connsiteX0" fmla="*/ 0 w 2297722"/>
              <a:gd name="connsiteY0" fmla="*/ 0 h 277960"/>
              <a:gd name="connsiteX1" fmla="*/ 1048433 w 2297722"/>
              <a:gd name="connsiteY1" fmla="*/ 167841 h 277960"/>
              <a:gd name="connsiteX2" fmla="*/ 2297722 w 2297722"/>
              <a:gd name="connsiteY2" fmla="*/ 273538 h 277960"/>
              <a:gd name="connsiteX0" fmla="*/ 0 w 2297722"/>
              <a:gd name="connsiteY0" fmla="*/ 0 h 273538"/>
              <a:gd name="connsiteX1" fmla="*/ 1048433 w 2297722"/>
              <a:gd name="connsiteY1" fmla="*/ 167841 h 273538"/>
              <a:gd name="connsiteX2" fmla="*/ 2297722 w 2297722"/>
              <a:gd name="connsiteY2" fmla="*/ 273538 h 273538"/>
              <a:gd name="connsiteX0" fmla="*/ 0 w 2297722"/>
              <a:gd name="connsiteY0" fmla="*/ 0 h 278084"/>
              <a:gd name="connsiteX1" fmla="*/ 1102046 w 2297722"/>
              <a:gd name="connsiteY1" fmla="*/ 188690 h 278084"/>
              <a:gd name="connsiteX2" fmla="*/ 2297722 w 2297722"/>
              <a:gd name="connsiteY2" fmla="*/ 273538 h 278084"/>
              <a:gd name="connsiteX0" fmla="*/ 0 w 2297722"/>
              <a:gd name="connsiteY0" fmla="*/ 0 h 275324"/>
              <a:gd name="connsiteX1" fmla="*/ 1102046 w 2297722"/>
              <a:gd name="connsiteY1" fmla="*/ 182733 h 275324"/>
              <a:gd name="connsiteX2" fmla="*/ 2297722 w 2297722"/>
              <a:gd name="connsiteY2" fmla="*/ 273538 h 275324"/>
              <a:gd name="connsiteX0" fmla="*/ 0 w 2297722"/>
              <a:gd name="connsiteY0" fmla="*/ 0 h 273538"/>
              <a:gd name="connsiteX1" fmla="*/ 1102046 w 2297722"/>
              <a:gd name="connsiteY1" fmla="*/ 176776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1105025 w 2297722"/>
              <a:gd name="connsiteY1" fmla="*/ 167840 h 273538"/>
              <a:gd name="connsiteX2" fmla="*/ 2297722 w 2297722"/>
              <a:gd name="connsiteY2" fmla="*/ 273538 h 273538"/>
              <a:gd name="connsiteX0" fmla="*/ 0 w 2297722"/>
              <a:gd name="connsiteY0" fmla="*/ 0 h 273538"/>
              <a:gd name="connsiteX1" fmla="*/ 1105025 w 2297722"/>
              <a:gd name="connsiteY1" fmla="*/ 167840 h 273538"/>
              <a:gd name="connsiteX2" fmla="*/ 2297722 w 2297722"/>
              <a:gd name="connsiteY2" fmla="*/ 273538 h 273538"/>
              <a:gd name="connsiteX0" fmla="*/ 0 w 3850297"/>
              <a:gd name="connsiteY0" fmla="*/ 0 h 1492738"/>
              <a:gd name="connsiteX1" fmla="*/ 1105025 w 3850297"/>
              <a:gd name="connsiteY1" fmla="*/ 167840 h 1492738"/>
              <a:gd name="connsiteX2" fmla="*/ 3850297 w 3850297"/>
              <a:gd name="connsiteY2" fmla="*/ 1492738 h 1492738"/>
              <a:gd name="connsiteX0" fmla="*/ 0 w 3850297"/>
              <a:gd name="connsiteY0" fmla="*/ 0 h 1492738"/>
              <a:gd name="connsiteX1" fmla="*/ 1105025 w 3850297"/>
              <a:gd name="connsiteY1" fmla="*/ 167840 h 1492738"/>
              <a:gd name="connsiteX2" fmla="*/ 3850297 w 3850297"/>
              <a:gd name="connsiteY2" fmla="*/ 1492738 h 1492738"/>
              <a:gd name="connsiteX0" fmla="*/ 0 w 3850297"/>
              <a:gd name="connsiteY0" fmla="*/ 0 h 1492738"/>
              <a:gd name="connsiteX1" fmla="*/ 1924175 w 3850297"/>
              <a:gd name="connsiteY1" fmla="*/ 682190 h 1492738"/>
              <a:gd name="connsiteX2" fmla="*/ 3850297 w 3850297"/>
              <a:gd name="connsiteY2" fmla="*/ 1492738 h 1492738"/>
              <a:gd name="connsiteX0" fmla="*/ 0 w 4174147"/>
              <a:gd name="connsiteY0" fmla="*/ 0 h 1540363"/>
              <a:gd name="connsiteX1" fmla="*/ 1924175 w 4174147"/>
              <a:gd name="connsiteY1" fmla="*/ 682190 h 1540363"/>
              <a:gd name="connsiteX2" fmla="*/ 4174147 w 4174147"/>
              <a:gd name="connsiteY2" fmla="*/ 1540363 h 1540363"/>
              <a:gd name="connsiteX0" fmla="*/ 0 w 4174147"/>
              <a:gd name="connsiteY0" fmla="*/ 0 h 1540363"/>
              <a:gd name="connsiteX1" fmla="*/ 1914650 w 4174147"/>
              <a:gd name="connsiteY1" fmla="*/ 891740 h 1540363"/>
              <a:gd name="connsiteX2" fmla="*/ 4174147 w 4174147"/>
              <a:gd name="connsiteY2" fmla="*/ 1540363 h 1540363"/>
              <a:gd name="connsiteX0" fmla="*/ 0 w 4174147"/>
              <a:gd name="connsiteY0" fmla="*/ 0 h 1540363"/>
              <a:gd name="connsiteX1" fmla="*/ 1914650 w 4174147"/>
              <a:gd name="connsiteY1" fmla="*/ 891740 h 1540363"/>
              <a:gd name="connsiteX2" fmla="*/ 4174147 w 4174147"/>
              <a:gd name="connsiteY2" fmla="*/ 1540363 h 1540363"/>
              <a:gd name="connsiteX0" fmla="*/ 0 w 4174147"/>
              <a:gd name="connsiteY0" fmla="*/ 0 h 1540363"/>
              <a:gd name="connsiteX1" fmla="*/ 1914650 w 4174147"/>
              <a:gd name="connsiteY1" fmla="*/ 891740 h 1540363"/>
              <a:gd name="connsiteX2" fmla="*/ 4174147 w 4174147"/>
              <a:gd name="connsiteY2" fmla="*/ 1540363 h 1540363"/>
              <a:gd name="connsiteX0" fmla="*/ 0 w 4174147"/>
              <a:gd name="connsiteY0" fmla="*/ 0 h 1540363"/>
              <a:gd name="connsiteX1" fmla="*/ 1914650 w 4174147"/>
              <a:gd name="connsiteY1" fmla="*/ 891740 h 1540363"/>
              <a:gd name="connsiteX2" fmla="*/ 4174147 w 4174147"/>
              <a:gd name="connsiteY2" fmla="*/ 1540363 h 1540363"/>
              <a:gd name="connsiteX0" fmla="*/ 0 w 4174147"/>
              <a:gd name="connsiteY0" fmla="*/ 0 h 1540363"/>
              <a:gd name="connsiteX1" fmla="*/ 1971800 w 4174147"/>
              <a:gd name="connsiteY1" fmla="*/ 748865 h 1540363"/>
              <a:gd name="connsiteX2" fmla="*/ 4174147 w 4174147"/>
              <a:gd name="connsiteY2" fmla="*/ 1540363 h 1540363"/>
              <a:gd name="connsiteX0" fmla="*/ 0 w 4126522"/>
              <a:gd name="connsiteY0" fmla="*/ 0 h 1521313"/>
              <a:gd name="connsiteX1" fmla="*/ 1971800 w 4126522"/>
              <a:gd name="connsiteY1" fmla="*/ 748865 h 1521313"/>
              <a:gd name="connsiteX2" fmla="*/ 4126522 w 4126522"/>
              <a:gd name="connsiteY2" fmla="*/ 1521313 h 1521313"/>
              <a:gd name="connsiteX0" fmla="*/ 0 w 4126522"/>
              <a:gd name="connsiteY0" fmla="*/ 0 h 1521313"/>
              <a:gd name="connsiteX1" fmla="*/ 2067050 w 4126522"/>
              <a:gd name="connsiteY1" fmla="*/ 672665 h 1521313"/>
              <a:gd name="connsiteX2" fmla="*/ 4126522 w 4126522"/>
              <a:gd name="connsiteY2" fmla="*/ 1521313 h 1521313"/>
              <a:gd name="connsiteX0" fmla="*/ 0 w 4126522"/>
              <a:gd name="connsiteY0" fmla="*/ 0 h 1521313"/>
              <a:gd name="connsiteX1" fmla="*/ 2067050 w 4126522"/>
              <a:gd name="connsiteY1" fmla="*/ 672665 h 1521313"/>
              <a:gd name="connsiteX2" fmla="*/ 4126522 w 4126522"/>
              <a:gd name="connsiteY2" fmla="*/ 1521313 h 1521313"/>
              <a:gd name="connsiteX0" fmla="*/ 0 w 4126522"/>
              <a:gd name="connsiteY0" fmla="*/ 0 h 1521313"/>
              <a:gd name="connsiteX1" fmla="*/ 2067050 w 4126522"/>
              <a:gd name="connsiteY1" fmla="*/ 672665 h 1521313"/>
              <a:gd name="connsiteX2" fmla="*/ 4126522 w 4126522"/>
              <a:gd name="connsiteY2" fmla="*/ 1521313 h 1521313"/>
              <a:gd name="connsiteX0" fmla="*/ 0 w 4126522"/>
              <a:gd name="connsiteY0" fmla="*/ 0 h 1521313"/>
              <a:gd name="connsiteX1" fmla="*/ 2067050 w 4126522"/>
              <a:gd name="connsiteY1" fmla="*/ 672665 h 1521313"/>
              <a:gd name="connsiteX2" fmla="*/ 4126522 w 4126522"/>
              <a:gd name="connsiteY2" fmla="*/ 1521313 h 152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6522" h="1521313">
                <a:moveTo>
                  <a:pt x="0" y="0"/>
                </a:moveTo>
                <a:cubicBezTo>
                  <a:pt x="313291" y="11167"/>
                  <a:pt x="1632192" y="222935"/>
                  <a:pt x="2067050" y="672665"/>
                </a:cubicBezTo>
                <a:cubicBezTo>
                  <a:pt x="2675549" y="1284124"/>
                  <a:pt x="3865448" y="1196975"/>
                  <a:pt x="4126522" y="1521313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Freihandform 5">
            <a:extLst>
              <a:ext uri="{FF2B5EF4-FFF2-40B4-BE49-F238E27FC236}">
                <a16:creationId xmlns:a16="http://schemas.microsoft.com/office/drawing/2014/main" id="{64F82446-5CE8-4F06-A527-87FF73F2342A}"/>
              </a:ext>
            </a:extLst>
          </p:cNvPr>
          <p:cNvSpPr/>
          <p:nvPr/>
        </p:nvSpPr>
        <p:spPr bwMode="auto">
          <a:xfrm>
            <a:off x="3237648" y="2113140"/>
            <a:ext cx="418768" cy="930307"/>
          </a:xfrm>
          <a:custGeom>
            <a:avLst/>
            <a:gdLst>
              <a:gd name="connsiteX0" fmla="*/ 0 w 381266"/>
              <a:gd name="connsiteY0" fmla="*/ 0 h 895350"/>
              <a:gd name="connsiteX1" fmla="*/ 381000 w 381266"/>
              <a:gd name="connsiteY1" fmla="*/ 419100 h 895350"/>
              <a:gd name="connsiteX2" fmla="*/ 47625 w 381266"/>
              <a:gd name="connsiteY2" fmla="*/ 895350 h 895350"/>
              <a:gd name="connsiteX0" fmla="*/ 0 w 381266"/>
              <a:gd name="connsiteY0" fmla="*/ 0 h 895350"/>
              <a:gd name="connsiteX1" fmla="*/ 381000 w 381266"/>
              <a:gd name="connsiteY1" fmla="*/ 419100 h 895350"/>
              <a:gd name="connsiteX2" fmla="*/ 47625 w 381266"/>
              <a:gd name="connsiteY2" fmla="*/ 895350 h 895350"/>
              <a:gd name="connsiteX0" fmla="*/ 0 w 381700"/>
              <a:gd name="connsiteY0" fmla="*/ 0 h 897910"/>
              <a:gd name="connsiteX1" fmla="*/ 381000 w 381700"/>
              <a:gd name="connsiteY1" fmla="*/ 419100 h 897910"/>
              <a:gd name="connsiteX2" fmla="*/ 47625 w 381700"/>
              <a:gd name="connsiteY2" fmla="*/ 895350 h 897910"/>
              <a:gd name="connsiteX0" fmla="*/ 0 w 388115"/>
              <a:gd name="connsiteY0" fmla="*/ 0 h 904357"/>
              <a:gd name="connsiteX1" fmla="*/ 381000 w 388115"/>
              <a:gd name="connsiteY1" fmla="*/ 419100 h 904357"/>
              <a:gd name="connsiteX2" fmla="*/ 47625 w 388115"/>
              <a:gd name="connsiteY2" fmla="*/ 895350 h 904357"/>
              <a:gd name="connsiteX0" fmla="*/ 0 w 418768"/>
              <a:gd name="connsiteY0" fmla="*/ 0 h 904201"/>
              <a:gd name="connsiteX1" fmla="*/ 381000 w 418768"/>
              <a:gd name="connsiteY1" fmla="*/ 419100 h 904201"/>
              <a:gd name="connsiteX2" fmla="*/ 47625 w 418768"/>
              <a:gd name="connsiteY2" fmla="*/ 895350 h 90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768" h="904201">
                <a:moveTo>
                  <a:pt x="0" y="0"/>
                </a:moveTo>
                <a:cubicBezTo>
                  <a:pt x="24606" y="230187"/>
                  <a:pt x="302403" y="278188"/>
                  <a:pt x="381000" y="419100"/>
                </a:cubicBezTo>
                <a:cubicBezTo>
                  <a:pt x="459597" y="560012"/>
                  <a:pt x="444803" y="969269"/>
                  <a:pt x="47625" y="895350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Freihandform 7">
            <a:extLst>
              <a:ext uri="{FF2B5EF4-FFF2-40B4-BE49-F238E27FC236}">
                <a16:creationId xmlns:a16="http://schemas.microsoft.com/office/drawing/2014/main" id="{B648A735-429C-4FE8-86D2-81D2147E978D}"/>
              </a:ext>
            </a:extLst>
          </p:cNvPr>
          <p:cNvSpPr/>
          <p:nvPr/>
        </p:nvSpPr>
        <p:spPr bwMode="auto">
          <a:xfrm>
            <a:off x="3518203" y="2094203"/>
            <a:ext cx="552029" cy="2383692"/>
          </a:xfrm>
          <a:custGeom>
            <a:avLst/>
            <a:gdLst>
              <a:gd name="connsiteX0" fmla="*/ 273538 w 554983"/>
              <a:gd name="connsiteY0" fmla="*/ 0 h 2383692"/>
              <a:gd name="connsiteX1" fmla="*/ 547077 w 554983"/>
              <a:gd name="connsiteY1" fmla="*/ 976923 h 2383692"/>
              <a:gd name="connsiteX2" fmla="*/ 0 w 554983"/>
              <a:gd name="connsiteY2" fmla="*/ 2383692 h 2383692"/>
              <a:gd name="connsiteX0" fmla="*/ 273538 w 553169"/>
              <a:gd name="connsiteY0" fmla="*/ 0 h 2383692"/>
              <a:gd name="connsiteX1" fmla="*/ 547077 w 553169"/>
              <a:gd name="connsiteY1" fmla="*/ 976923 h 2383692"/>
              <a:gd name="connsiteX2" fmla="*/ 0 w 553169"/>
              <a:gd name="connsiteY2" fmla="*/ 2383692 h 2383692"/>
              <a:gd name="connsiteX0" fmla="*/ 273538 w 552530"/>
              <a:gd name="connsiteY0" fmla="*/ 0 h 2383692"/>
              <a:gd name="connsiteX1" fmla="*/ 547077 w 552530"/>
              <a:gd name="connsiteY1" fmla="*/ 976923 h 2383692"/>
              <a:gd name="connsiteX2" fmla="*/ 0 w 552530"/>
              <a:gd name="connsiteY2" fmla="*/ 2383692 h 2383692"/>
              <a:gd name="connsiteX0" fmla="*/ 273538 w 552029"/>
              <a:gd name="connsiteY0" fmla="*/ 0 h 2383692"/>
              <a:gd name="connsiteX1" fmla="*/ 547077 w 552029"/>
              <a:gd name="connsiteY1" fmla="*/ 976923 h 2383692"/>
              <a:gd name="connsiteX2" fmla="*/ 0 w 552029"/>
              <a:gd name="connsiteY2" fmla="*/ 2383692 h 238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029" h="2383692">
                <a:moveTo>
                  <a:pt x="273538" y="0"/>
                </a:moveTo>
                <a:cubicBezTo>
                  <a:pt x="309435" y="352343"/>
                  <a:pt x="592667" y="579641"/>
                  <a:pt x="547077" y="976923"/>
                </a:cubicBezTo>
                <a:cubicBezTo>
                  <a:pt x="501487" y="1374205"/>
                  <a:pt x="250743" y="1878948"/>
                  <a:pt x="0" y="2383692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3" name="Freihandform 9">
            <a:extLst>
              <a:ext uri="{FF2B5EF4-FFF2-40B4-BE49-F238E27FC236}">
                <a16:creationId xmlns:a16="http://schemas.microsoft.com/office/drawing/2014/main" id="{4C19B417-5F6C-4C7C-BAA8-C58E47437839}"/>
              </a:ext>
            </a:extLst>
          </p:cNvPr>
          <p:cNvSpPr/>
          <p:nvPr/>
        </p:nvSpPr>
        <p:spPr bwMode="auto">
          <a:xfrm>
            <a:off x="4158919" y="2090028"/>
            <a:ext cx="774700" cy="571500"/>
          </a:xfrm>
          <a:custGeom>
            <a:avLst/>
            <a:gdLst>
              <a:gd name="connsiteX0" fmla="*/ 0 w 774700"/>
              <a:gd name="connsiteY0" fmla="*/ 0 h 571500"/>
              <a:gd name="connsiteX1" fmla="*/ 520700 w 774700"/>
              <a:gd name="connsiteY1" fmla="*/ 292100 h 571500"/>
              <a:gd name="connsiteX2" fmla="*/ 774700 w 774700"/>
              <a:gd name="connsiteY2" fmla="*/ 571500 h 571500"/>
              <a:gd name="connsiteX0" fmla="*/ 0 w 774700"/>
              <a:gd name="connsiteY0" fmla="*/ 0 h 571500"/>
              <a:gd name="connsiteX1" fmla="*/ 520700 w 774700"/>
              <a:gd name="connsiteY1" fmla="*/ 292100 h 571500"/>
              <a:gd name="connsiteX2" fmla="*/ 774700 w 774700"/>
              <a:gd name="connsiteY2" fmla="*/ 571500 h 571500"/>
              <a:gd name="connsiteX0" fmla="*/ 0 w 774700"/>
              <a:gd name="connsiteY0" fmla="*/ 0 h 571500"/>
              <a:gd name="connsiteX1" fmla="*/ 520700 w 774700"/>
              <a:gd name="connsiteY1" fmla="*/ 292100 h 571500"/>
              <a:gd name="connsiteX2" fmla="*/ 774700 w 774700"/>
              <a:gd name="connsiteY2" fmla="*/ 571500 h 571500"/>
              <a:gd name="connsiteX0" fmla="*/ 0 w 774700"/>
              <a:gd name="connsiteY0" fmla="*/ 0 h 571500"/>
              <a:gd name="connsiteX1" fmla="*/ 401171 w 774700"/>
              <a:gd name="connsiteY1" fmla="*/ 220382 h 571500"/>
              <a:gd name="connsiteX2" fmla="*/ 774700 w 774700"/>
              <a:gd name="connsiteY2" fmla="*/ 571500 h 571500"/>
              <a:gd name="connsiteX0" fmla="*/ 0 w 774700"/>
              <a:gd name="connsiteY0" fmla="*/ 0 h 571500"/>
              <a:gd name="connsiteX1" fmla="*/ 401171 w 774700"/>
              <a:gd name="connsiteY1" fmla="*/ 220382 h 571500"/>
              <a:gd name="connsiteX2" fmla="*/ 774700 w 774700"/>
              <a:gd name="connsiteY2" fmla="*/ 571500 h 571500"/>
              <a:gd name="connsiteX0" fmla="*/ 0 w 774700"/>
              <a:gd name="connsiteY0" fmla="*/ 0 h 571500"/>
              <a:gd name="connsiteX1" fmla="*/ 401171 w 774700"/>
              <a:gd name="connsiteY1" fmla="*/ 220382 h 571500"/>
              <a:gd name="connsiteX2" fmla="*/ 774700 w 774700"/>
              <a:gd name="connsiteY2" fmla="*/ 571500 h 571500"/>
              <a:gd name="connsiteX0" fmla="*/ 0 w 774700"/>
              <a:gd name="connsiteY0" fmla="*/ 0 h 571500"/>
              <a:gd name="connsiteX1" fmla="*/ 401171 w 774700"/>
              <a:gd name="connsiteY1" fmla="*/ 220382 h 571500"/>
              <a:gd name="connsiteX2" fmla="*/ 774700 w 774700"/>
              <a:gd name="connsiteY2" fmla="*/ 571500 h 571500"/>
              <a:gd name="connsiteX0" fmla="*/ 0 w 775020"/>
              <a:gd name="connsiteY0" fmla="*/ 0 h 571500"/>
              <a:gd name="connsiteX1" fmla="*/ 401171 w 775020"/>
              <a:gd name="connsiteY1" fmla="*/ 220382 h 571500"/>
              <a:gd name="connsiteX2" fmla="*/ 774700 w 775020"/>
              <a:gd name="connsiteY2" fmla="*/ 571500 h 571500"/>
              <a:gd name="connsiteX0" fmla="*/ 0 w 784723"/>
              <a:gd name="connsiteY0" fmla="*/ 0 h 571500"/>
              <a:gd name="connsiteX1" fmla="*/ 401171 w 784723"/>
              <a:gd name="connsiteY1" fmla="*/ 220382 h 571500"/>
              <a:gd name="connsiteX2" fmla="*/ 774700 w 784723"/>
              <a:gd name="connsiteY2" fmla="*/ 571500 h 571500"/>
              <a:gd name="connsiteX0" fmla="*/ 0 w 774700"/>
              <a:gd name="connsiteY0" fmla="*/ 0 h 571500"/>
              <a:gd name="connsiteX1" fmla="*/ 401171 w 774700"/>
              <a:gd name="connsiteY1" fmla="*/ 220382 h 571500"/>
              <a:gd name="connsiteX2" fmla="*/ 774700 w 77470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571500">
                <a:moveTo>
                  <a:pt x="0" y="0"/>
                </a:moveTo>
                <a:cubicBezTo>
                  <a:pt x="100168" y="146236"/>
                  <a:pt x="212289" y="166968"/>
                  <a:pt x="401171" y="220382"/>
                </a:cubicBezTo>
                <a:cubicBezTo>
                  <a:pt x="590053" y="273796"/>
                  <a:pt x="766046" y="330014"/>
                  <a:pt x="774700" y="571500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" name="Abgerundetes Rechteck 33">
            <a:extLst>
              <a:ext uri="{FF2B5EF4-FFF2-40B4-BE49-F238E27FC236}">
                <a16:creationId xmlns:a16="http://schemas.microsoft.com/office/drawing/2014/main" id="{2DC4C34F-1CD8-4747-9809-BCBE5EE8BDFA}"/>
              </a:ext>
            </a:extLst>
          </p:cNvPr>
          <p:cNvSpPr/>
          <p:nvPr/>
        </p:nvSpPr>
        <p:spPr bwMode="auto">
          <a:xfrm>
            <a:off x="5047411" y="5852239"/>
            <a:ext cx="1872198" cy="841297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Virtual &amp; Augmented Reality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E8618935-68E1-456D-8FF6-FACB1F2B0B9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62" r="3494"/>
          <a:stretch/>
        </p:blipFill>
        <p:spPr>
          <a:xfrm>
            <a:off x="6653628" y="5248886"/>
            <a:ext cx="2145549" cy="152131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13EF22D-819A-486E-916D-F099DB428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1" y="5309202"/>
            <a:ext cx="2441466" cy="11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32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 animBg="1"/>
      <p:bldP spid="55" grpId="0"/>
      <p:bldP spid="58" grpId="0"/>
      <p:bldP spid="64" grpId="0"/>
      <p:bldP spid="70" grpId="0" animBg="1"/>
      <p:bldP spid="71" grpId="0" animBg="1"/>
      <p:bldP spid="72" grpId="0" animBg="1"/>
      <p:bldP spid="73" grpId="0" animBg="1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33550B94-870A-4AF3-BC3C-318093CF0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11" y="389073"/>
            <a:ext cx="8665092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Didaktisches Konzept – Aufgabenstellung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64CF6C-A470-40C9-8886-81E908EA7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38" y="786091"/>
            <a:ext cx="1588184" cy="1005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Abgerundetes Rechteck 8">
            <a:extLst>
              <a:ext uri="{FF2B5EF4-FFF2-40B4-BE49-F238E27FC236}">
                <a16:creationId xmlns:a16="http://schemas.microsoft.com/office/drawing/2014/main" id="{EEF6F79B-D9BC-4BD4-9B82-710FBE51A87F}"/>
              </a:ext>
            </a:extLst>
          </p:cNvPr>
          <p:cNvSpPr/>
          <p:nvPr/>
        </p:nvSpPr>
        <p:spPr bwMode="auto">
          <a:xfrm>
            <a:off x="8802265" y="996493"/>
            <a:ext cx="1310729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Data 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the cloud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+mn-lt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2C7527E4-34AA-42F8-ADAE-94F30FF2E33C}"/>
              </a:ext>
            </a:extLst>
          </p:cNvPr>
          <p:cNvSpPr/>
          <p:nvPr/>
        </p:nvSpPr>
        <p:spPr bwMode="auto">
          <a:xfrm>
            <a:off x="530139" y="1356610"/>
            <a:ext cx="8551236" cy="485523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u="sng" dirty="0">
                <a:solidFill>
                  <a:schemeClr val="tx1"/>
                </a:solidFill>
                <a:latin typeface="+mn-lt"/>
              </a:rPr>
              <a:t>1. Szenario: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Sie sind in der Produktion für die Qualitätssicherung zuständig. Um ein konstant hochwertiges Produkt herzustellen, sollen im Produktionsprozess u.a. die Temperatur und die Luftfeuchtigkeit erfasst werden. …</a:t>
            </a:r>
            <a:endParaRPr lang="de-DE" sz="1600" b="0" i="1" dirty="0">
              <a:solidFill>
                <a:schemeClr val="tx1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="0" dirty="0">
              <a:solidFill>
                <a:schemeClr val="tx1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2. Vermittlung der Grundlagen Teil 1: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Leitfaden zum</a:t>
            </a:r>
            <a:r>
              <a:rPr kumimoji="1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Erfassen von Temperatur und Luftfeuchtigkeit &gt; Erster Erfolg </a:t>
            </a:r>
            <a:r>
              <a:rPr kumimoji="1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anose="05000000000000000000" pitchFamily="2" charset="2"/>
              </a:rPr>
              <a:t>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i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Die Stückliste und Schaltung werden zur Verfügung gestellt. </a:t>
            </a:r>
            <a:endParaRPr kumimoji="1" lang="de-DE" sz="1600" b="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="0" baseline="0" dirty="0">
              <a:solidFill>
                <a:schemeClr val="tx1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16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3. Vermittlung der Grundlagen Teil 2: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Leitfaden zum Speichern von Daten in einer Datenbank mit einem Einplatinencomputer &gt; </a:t>
            </a:r>
            <a:r>
              <a:rPr kumimoji="1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Zweiter Erfolg </a:t>
            </a:r>
            <a:r>
              <a:rPr kumimoji="1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anose="05000000000000000000" pitchFamily="2" charset="2"/>
              </a:rPr>
              <a:t>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="0" baseline="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16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anose="05000000000000000000" pitchFamily="2" charset="2"/>
              </a:rPr>
              <a:t>4. Umsetzung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anose="05000000000000000000" pitchFamily="2" charset="2"/>
              </a:rPr>
              <a:t>Entwickeln einer Lösung mit lokaler Datenbank und Anzeige der Daten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b="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16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anose="05000000000000000000" pitchFamily="2" charset="2"/>
              </a:rPr>
              <a:t>Darauf aufbauend folgen Schritt 2 und 3. </a:t>
            </a:r>
            <a:r>
              <a:rPr kumimoji="1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anose="05000000000000000000" pitchFamily="2" charset="2"/>
              </a:rPr>
              <a:t> </a:t>
            </a:r>
            <a:endParaRPr kumimoji="1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0" name="Picture 2" descr="http://ecx.images-amazon.com/images/I/4133JwedpXL.jpg">
            <a:extLst>
              <a:ext uri="{FF2B5EF4-FFF2-40B4-BE49-F238E27FC236}">
                <a16:creationId xmlns:a16="http://schemas.microsoft.com/office/drawing/2014/main" id="{CE804D7C-5A26-4DD7-9429-E404B92C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171" y="5485413"/>
            <a:ext cx="1440445" cy="9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2D564AD2-33EA-4425-8678-303D06710F6B}"/>
                  </a:ext>
                </a:extLst>
              </p:cNvPr>
              <p:cNvSpPr txBox="1"/>
              <p:nvPr/>
            </p:nvSpPr>
            <p:spPr>
              <a:xfrm>
                <a:off x="10067136" y="6339716"/>
                <a:ext cx="296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2D564AD2-33EA-4425-8678-303D06710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136" y="6339716"/>
                <a:ext cx="296556" cy="307777"/>
              </a:xfrm>
              <a:prstGeom prst="rect">
                <a:avLst/>
              </a:prstGeom>
              <a:blipFill>
                <a:blip r:embed="rId5"/>
                <a:stretch>
                  <a:fillRect l="-18367" r="-18367"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4503E731-E58D-486B-AD88-A269A2BCBFCB}"/>
                  </a:ext>
                </a:extLst>
              </p:cNvPr>
              <p:cNvSpPr txBox="1"/>
              <p:nvPr/>
            </p:nvSpPr>
            <p:spPr>
              <a:xfrm>
                <a:off x="9166335" y="6304291"/>
                <a:ext cx="57502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4503E731-E58D-486B-AD88-A269A2BCB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335" y="6304291"/>
                <a:ext cx="575021" cy="307777"/>
              </a:xfrm>
              <a:prstGeom prst="rect">
                <a:avLst/>
              </a:prstGeom>
              <a:blipFill>
                <a:blip r:embed="rId6"/>
                <a:stretch>
                  <a:fillRect l="-12766" r="-13830" b="-13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bgerundetes Rechteck 9">
            <a:extLst>
              <a:ext uri="{FF2B5EF4-FFF2-40B4-BE49-F238E27FC236}">
                <a16:creationId xmlns:a16="http://schemas.microsoft.com/office/drawing/2014/main" id="{88250CD9-02F4-4466-941B-4291A566707A}"/>
              </a:ext>
            </a:extLst>
          </p:cNvPr>
          <p:cNvSpPr/>
          <p:nvPr/>
        </p:nvSpPr>
        <p:spPr bwMode="auto">
          <a:xfrm rot="307003">
            <a:off x="6326334" y="1215633"/>
            <a:ext cx="1995926" cy="567963"/>
          </a:xfrm>
          <a:prstGeom prst="round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Wichtig: realitäts-nahe Situation!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+mn-lt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7FFF0CA9-EA50-4637-A689-ECCD99B13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4858" y="5471834"/>
            <a:ext cx="876300" cy="1200150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990365E-D00D-4F14-87D0-8C905A0706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9190" y="1131574"/>
            <a:ext cx="11223256" cy="509849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Aufgabenstellung am Beispiel „Data in the Cloud“</a:t>
            </a:r>
            <a:endParaRPr kumimoji="1" lang="de-DE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3012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/>
          <p:cNvSpPr>
            <a:spLocks noGrp="1"/>
          </p:cNvSpPr>
          <p:nvPr>
            <p:ph type="body" sz="half" idx="1"/>
          </p:nvPr>
        </p:nvSpPr>
        <p:spPr>
          <a:xfrm>
            <a:off x="529190" y="1131574"/>
            <a:ext cx="11223256" cy="509849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Aufgabenstellung am Beispiel „Data in the Cloud“</a:t>
            </a:r>
            <a:endParaRPr kumimoji="1" lang="de-DE" b="0" dirty="0">
              <a:sym typeface="Wingdings" panose="05000000000000000000" pitchFamily="2" charset="2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3550B94-870A-4AF3-BC3C-318093CF0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11" y="389073"/>
            <a:ext cx="8665092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Didaktisches Konzept – Aufgabenstellung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64CF6C-A470-40C9-8886-81E908EA7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38" y="786091"/>
            <a:ext cx="1588184" cy="1005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ecx.images-amazon.com/images/I/4133JwedpXL.jpg">
            <a:extLst>
              <a:ext uri="{FF2B5EF4-FFF2-40B4-BE49-F238E27FC236}">
                <a16:creationId xmlns:a16="http://schemas.microsoft.com/office/drawing/2014/main" id="{651BC0F1-5E59-4D5F-8A76-3B48C4B8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74" y="3430775"/>
            <a:ext cx="1440445" cy="9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C995458-6C85-422F-950F-91F1F4E164AA}"/>
                  </a:ext>
                </a:extLst>
              </p:cNvPr>
              <p:cNvSpPr txBox="1"/>
              <p:nvPr/>
            </p:nvSpPr>
            <p:spPr>
              <a:xfrm>
                <a:off x="3118733" y="3161074"/>
                <a:ext cx="296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C995458-6C85-422F-950F-91F1F4E1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33" y="3161074"/>
                <a:ext cx="296556" cy="307777"/>
              </a:xfrm>
              <a:prstGeom prst="rect">
                <a:avLst/>
              </a:prstGeom>
              <a:blipFill>
                <a:blip r:embed="rId5"/>
                <a:stretch>
                  <a:fillRect l="-20833" r="-18750"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95A4566-C252-4D7D-86F6-EC325A894E08}"/>
                  </a:ext>
                </a:extLst>
              </p:cNvPr>
              <p:cNvSpPr txBox="1"/>
              <p:nvPr/>
            </p:nvSpPr>
            <p:spPr>
              <a:xfrm>
                <a:off x="2427458" y="3224902"/>
                <a:ext cx="5995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95A4566-C252-4D7D-86F6-EC325A894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58" y="3224902"/>
                <a:ext cx="599523" cy="307777"/>
              </a:xfrm>
              <a:prstGeom prst="rect">
                <a:avLst/>
              </a:prstGeom>
              <a:blipFill>
                <a:blip r:embed="rId6"/>
                <a:stretch>
                  <a:fillRect l="-10101" r="-10101" b="-13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feil nach rechts 37">
            <a:extLst>
              <a:ext uri="{FF2B5EF4-FFF2-40B4-BE49-F238E27FC236}">
                <a16:creationId xmlns:a16="http://schemas.microsoft.com/office/drawing/2014/main" id="{F3D940E9-8CB9-4D90-B8CB-5DC98FBED7C2}"/>
              </a:ext>
            </a:extLst>
          </p:cNvPr>
          <p:cNvSpPr/>
          <p:nvPr/>
        </p:nvSpPr>
        <p:spPr bwMode="auto">
          <a:xfrm rot="10800000">
            <a:off x="7682989" y="3654564"/>
            <a:ext cx="687755" cy="244049"/>
          </a:xfrm>
          <a:prstGeom prst="rightArrow">
            <a:avLst>
              <a:gd name="adj1" fmla="val 50000"/>
              <a:gd name="adj2" fmla="val 1074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Abgerundetes Rechteck 38">
            <a:extLst>
              <a:ext uri="{FF2B5EF4-FFF2-40B4-BE49-F238E27FC236}">
                <a16:creationId xmlns:a16="http://schemas.microsoft.com/office/drawing/2014/main" id="{7CAB193D-864E-4E1C-98F8-CE3AED910A0B}"/>
              </a:ext>
            </a:extLst>
          </p:cNvPr>
          <p:cNvSpPr/>
          <p:nvPr/>
        </p:nvSpPr>
        <p:spPr bwMode="auto">
          <a:xfrm>
            <a:off x="1047468" y="3168704"/>
            <a:ext cx="1329416" cy="100869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u="sng" dirty="0">
                <a:solidFill>
                  <a:schemeClr val="tx1"/>
                </a:solidFill>
                <a:latin typeface="+mn-lt"/>
              </a:rPr>
              <a:t>Schritt 1: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Lokale Datenbank</a:t>
            </a:r>
            <a:endParaRPr kumimoji="1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9" name="Picture 2" descr="http://ecx.images-amazon.com/images/I/4133JwedpXL.jpg">
            <a:extLst>
              <a:ext uri="{FF2B5EF4-FFF2-40B4-BE49-F238E27FC236}">
                <a16:creationId xmlns:a16="http://schemas.microsoft.com/office/drawing/2014/main" id="{A71244BA-ADB6-44C4-88C1-571814DF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88" y="3359056"/>
            <a:ext cx="1440445" cy="9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8D3240B-92D7-4536-BD16-A7EDBB8B3510}"/>
                  </a:ext>
                </a:extLst>
              </p:cNvPr>
              <p:cNvSpPr txBox="1"/>
              <p:nvPr/>
            </p:nvSpPr>
            <p:spPr>
              <a:xfrm>
                <a:off x="9084032" y="3089355"/>
                <a:ext cx="296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8D3240B-92D7-4536-BD16-A7EDBB8B3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032" y="3089355"/>
                <a:ext cx="296556" cy="307777"/>
              </a:xfrm>
              <a:prstGeom prst="rect">
                <a:avLst/>
              </a:prstGeom>
              <a:blipFill>
                <a:blip r:embed="rId7"/>
                <a:stretch>
                  <a:fillRect l="-18367" r="-18367"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F8F50E6-A7D7-4F47-8E65-11DFA6E46AB0}"/>
                  </a:ext>
                </a:extLst>
              </p:cNvPr>
              <p:cNvSpPr txBox="1"/>
              <p:nvPr/>
            </p:nvSpPr>
            <p:spPr>
              <a:xfrm>
                <a:off x="8392757" y="3153183"/>
                <a:ext cx="5995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F8F50E6-A7D7-4F47-8E65-11DFA6E46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57" y="3153183"/>
                <a:ext cx="599523" cy="307777"/>
              </a:xfrm>
              <a:prstGeom prst="rect">
                <a:avLst/>
              </a:prstGeom>
              <a:blipFill>
                <a:blip r:embed="rId8"/>
                <a:stretch>
                  <a:fillRect l="-10204" r="-11224" b="-13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bgerundetes Rechteck 42">
            <a:extLst>
              <a:ext uri="{FF2B5EF4-FFF2-40B4-BE49-F238E27FC236}">
                <a16:creationId xmlns:a16="http://schemas.microsoft.com/office/drawing/2014/main" id="{9B772663-875E-4616-B9AD-0B2436C8021E}"/>
              </a:ext>
            </a:extLst>
          </p:cNvPr>
          <p:cNvSpPr/>
          <p:nvPr/>
        </p:nvSpPr>
        <p:spPr bwMode="auto">
          <a:xfrm>
            <a:off x="4762537" y="3215192"/>
            <a:ext cx="1533408" cy="120349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u="sng" dirty="0">
                <a:solidFill>
                  <a:schemeClr val="tx1"/>
                </a:solidFill>
                <a:latin typeface="+mn-lt"/>
              </a:rPr>
              <a:t>Schritt 2: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Abruf von Daten von lokaler Datenbank</a:t>
            </a:r>
            <a:endParaRPr kumimoji="1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DDBCC61-0133-4928-B9CC-7683EAAC86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578" y="3277370"/>
            <a:ext cx="1216374" cy="1085255"/>
          </a:xfrm>
          <a:prstGeom prst="rect">
            <a:avLst/>
          </a:prstGeom>
        </p:spPr>
      </p:pic>
      <p:sp>
        <p:nvSpPr>
          <p:cNvPr id="24" name="Abgerundetes Rechteck 47">
            <a:extLst>
              <a:ext uri="{FF2B5EF4-FFF2-40B4-BE49-F238E27FC236}">
                <a16:creationId xmlns:a16="http://schemas.microsoft.com/office/drawing/2014/main" id="{F1C90735-5F0F-4362-A93B-E8221C0AD99D}"/>
              </a:ext>
            </a:extLst>
          </p:cNvPr>
          <p:cNvSpPr/>
          <p:nvPr/>
        </p:nvSpPr>
        <p:spPr bwMode="auto">
          <a:xfrm>
            <a:off x="1121402" y="5448158"/>
            <a:ext cx="1836407" cy="100869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u="sng" dirty="0">
                <a:solidFill>
                  <a:schemeClr val="tx1"/>
                </a:solidFill>
                <a:latin typeface="+mn-lt"/>
              </a:rPr>
              <a:t>Schritt 3: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Kommunikation mit Cloud- Datenbank</a:t>
            </a:r>
            <a:endParaRPr kumimoji="1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638FFA3-23F3-442C-B6FB-ACBDC1D5D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8550" y="5453286"/>
            <a:ext cx="1216374" cy="108525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421EF13-F7DA-453B-92CF-88D0518955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1245" y="5433826"/>
            <a:ext cx="876300" cy="1200150"/>
          </a:xfrm>
          <a:prstGeom prst="rect">
            <a:avLst/>
          </a:prstGeom>
        </p:spPr>
      </p:pic>
      <p:sp>
        <p:nvSpPr>
          <p:cNvPr id="27" name="Pfeil nach rechts 51">
            <a:extLst>
              <a:ext uri="{FF2B5EF4-FFF2-40B4-BE49-F238E27FC236}">
                <a16:creationId xmlns:a16="http://schemas.microsoft.com/office/drawing/2014/main" id="{15F5AA4A-8A9B-416E-B9F4-412172DFFD58}"/>
              </a:ext>
            </a:extLst>
          </p:cNvPr>
          <p:cNvSpPr/>
          <p:nvPr/>
        </p:nvSpPr>
        <p:spPr bwMode="auto">
          <a:xfrm rot="10800000">
            <a:off x="4286427" y="5789851"/>
            <a:ext cx="687755" cy="244049"/>
          </a:xfrm>
          <a:prstGeom prst="rightArrow">
            <a:avLst>
              <a:gd name="adj1" fmla="val 50000"/>
              <a:gd name="adj2" fmla="val 1074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8" name="Picture 2" descr="http://ecx.images-amazon.com/images/I/4133JwedpXL.jpg">
            <a:extLst>
              <a:ext uri="{FF2B5EF4-FFF2-40B4-BE49-F238E27FC236}">
                <a16:creationId xmlns:a16="http://schemas.microsoft.com/office/drawing/2014/main" id="{4AD223D3-8DD5-4B64-ADBF-F1E5C87F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0" y="5494343"/>
            <a:ext cx="1440445" cy="9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8D5511A6-89A0-431B-B8C2-C65BC2765BC2}"/>
                  </a:ext>
                </a:extLst>
              </p:cNvPr>
              <p:cNvSpPr txBox="1"/>
              <p:nvPr/>
            </p:nvSpPr>
            <p:spPr>
              <a:xfrm>
                <a:off x="5565874" y="5224642"/>
                <a:ext cx="296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8D5511A6-89A0-431B-B8C2-C65BC2765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74" y="5224642"/>
                <a:ext cx="296556" cy="307777"/>
              </a:xfrm>
              <a:prstGeom prst="rect">
                <a:avLst/>
              </a:prstGeom>
              <a:blipFill>
                <a:blip r:embed="rId11"/>
                <a:stretch>
                  <a:fillRect l="-18367" r="-18367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51BC419-5005-4E40-92FD-D84CE16EFA15}"/>
                  </a:ext>
                </a:extLst>
              </p:cNvPr>
              <p:cNvSpPr txBox="1"/>
              <p:nvPr/>
            </p:nvSpPr>
            <p:spPr>
              <a:xfrm>
                <a:off x="4874599" y="5288470"/>
                <a:ext cx="5995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51BC419-5005-4E40-92FD-D84CE16EF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599" y="5288470"/>
                <a:ext cx="599523" cy="307777"/>
              </a:xfrm>
              <a:prstGeom prst="rect">
                <a:avLst/>
              </a:prstGeom>
              <a:blipFill>
                <a:blip r:embed="rId12"/>
                <a:stretch>
                  <a:fillRect l="-10204" r="-11224" b="-1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feil nach rechts 55">
            <a:extLst>
              <a:ext uri="{FF2B5EF4-FFF2-40B4-BE49-F238E27FC236}">
                <a16:creationId xmlns:a16="http://schemas.microsoft.com/office/drawing/2014/main" id="{FB74E9AC-C910-4E8D-99EC-7E290035AD90}"/>
              </a:ext>
            </a:extLst>
          </p:cNvPr>
          <p:cNvSpPr/>
          <p:nvPr/>
        </p:nvSpPr>
        <p:spPr bwMode="auto">
          <a:xfrm rot="10800000">
            <a:off x="6540079" y="5705464"/>
            <a:ext cx="687755" cy="244049"/>
          </a:xfrm>
          <a:prstGeom prst="rightArrow">
            <a:avLst>
              <a:gd name="adj1" fmla="val 50000"/>
              <a:gd name="adj2" fmla="val 1074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Abgerundetes Rechteck 56">
            <a:extLst>
              <a:ext uri="{FF2B5EF4-FFF2-40B4-BE49-F238E27FC236}">
                <a16:creationId xmlns:a16="http://schemas.microsoft.com/office/drawing/2014/main" id="{D866EBEB-5E81-4490-88DA-2D91B2ED4235}"/>
              </a:ext>
            </a:extLst>
          </p:cNvPr>
          <p:cNvSpPr/>
          <p:nvPr/>
        </p:nvSpPr>
        <p:spPr bwMode="auto">
          <a:xfrm>
            <a:off x="7512512" y="5653146"/>
            <a:ext cx="1310729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Data 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the cloud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+mn-l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B0686EC-229B-4E4D-9521-BB12D13CF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92" y="5410711"/>
            <a:ext cx="1588184" cy="1005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Pfeil nach rechts 58">
            <a:extLst>
              <a:ext uri="{FF2B5EF4-FFF2-40B4-BE49-F238E27FC236}">
                <a16:creationId xmlns:a16="http://schemas.microsoft.com/office/drawing/2014/main" id="{147C9D07-99AF-483B-816F-1B19008621DD}"/>
              </a:ext>
            </a:extLst>
          </p:cNvPr>
          <p:cNvSpPr/>
          <p:nvPr/>
        </p:nvSpPr>
        <p:spPr bwMode="auto">
          <a:xfrm>
            <a:off x="6579006" y="5992414"/>
            <a:ext cx="687755" cy="244049"/>
          </a:xfrm>
          <a:prstGeom prst="rightArrow">
            <a:avLst>
              <a:gd name="adj1" fmla="val 50000"/>
              <a:gd name="adj2" fmla="val 1074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7BC38FE-3199-4C21-95FA-2D768A1440DB}"/>
              </a:ext>
            </a:extLst>
          </p:cNvPr>
          <p:cNvSpPr txBox="1"/>
          <p:nvPr/>
        </p:nvSpPr>
        <p:spPr>
          <a:xfrm>
            <a:off x="848517" y="1597410"/>
            <a:ext cx="3157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0" dirty="0">
                <a:latin typeface="Calibri" panose="020F0502020204030204" pitchFamily="34" charset="0"/>
              </a:rPr>
              <a:t>Was ist eine Datenbank?</a:t>
            </a:r>
          </a:p>
          <a:p>
            <a:r>
              <a:rPr lang="de-DE" sz="2200" b="0" dirty="0">
                <a:latin typeface="Calibri" panose="020F0502020204030204" pitchFamily="34" charset="0"/>
              </a:rPr>
              <a:t>Wie tausche ich Daten mit einer Datenbank aus?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E67F4D36-2337-4AAE-B064-D218757EC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726" y="1605941"/>
            <a:ext cx="876300" cy="1200150"/>
          </a:xfrm>
          <a:prstGeom prst="rect">
            <a:avLst/>
          </a:prstGeom>
        </p:spPr>
      </p:pic>
      <p:sp>
        <p:nvSpPr>
          <p:cNvPr id="38" name="Abgerundetes Rechteck 8">
            <a:extLst>
              <a:ext uri="{FF2B5EF4-FFF2-40B4-BE49-F238E27FC236}">
                <a16:creationId xmlns:a16="http://schemas.microsoft.com/office/drawing/2014/main" id="{EEF6F79B-D9BC-4BD4-9B82-710FBE51A87F}"/>
              </a:ext>
            </a:extLst>
          </p:cNvPr>
          <p:cNvSpPr/>
          <p:nvPr/>
        </p:nvSpPr>
        <p:spPr bwMode="auto">
          <a:xfrm>
            <a:off x="8802265" y="996493"/>
            <a:ext cx="1310729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Data 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the cloud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6840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  <p:bldP spid="20" grpId="0"/>
      <p:bldP spid="21" grpId="0"/>
      <p:bldP spid="22" grpId="0"/>
      <p:bldP spid="24" grpId="0"/>
      <p:bldP spid="27" grpId="0" animBg="1"/>
      <p:bldP spid="29" grpId="0"/>
      <p:bldP spid="30" grpId="0"/>
      <p:bldP spid="31" grpId="0" animBg="1"/>
      <p:bldP spid="32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cx.images-amazon.com/images/I/4133Jwedp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65" y="2656716"/>
            <a:ext cx="1618503" cy="10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2"/>
          <p:cNvSpPr>
            <a:spLocks noGrp="1"/>
          </p:cNvSpPr>
          <p:nvPr>
            <p:ph type="body" sz="half" idx="1"/>
          </p:nvPr>
        </p:nvSpPr>
        <p:spPr>
          <a:xfrm>
            <a:off x="529190" y="1131574"/>
            <a:ext cx="11223256" cy="5497830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Kompetenzen am Beispiel „Data in the Cloud“</a:t>
            </a:r>
            <a:endParaRPr kumimoji="1" lang="de-DE" b="0" dirty="0"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ts val="1800"/>
              </a:spcBef>
              <a:buClrTx/>
              <a:buNone/>
            </a:pPr>
            <a:r>
              <a:rPr lang="de-DE" sz="1600" b="0" u="sng" dirty="0">
                <a:sym typeface="Wingdings" panose="05000000000000000000" pitchFamily="2" charset="2"/>
              </a:rPr>
              <a:t>Kompetenzen Schritt 1: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Die Schüler/innen können Messdaten (Temperatur/Luftfeuchtigkeit) </a:t>
            </a:r>
            <a:br>
              <a:rPr lang="de-DE" sz="1600" b="0" dirty="0">
                <a:sym typeface="Wingdings" panose="05000000000000000000" pitchFamily="2" charset="2"/>
              </a:rPr>
            </a:br>
            <a:r>
              <a:rPr lang="de-DE" sz="1600" b="0" dirty="0">
                <a:sym typeface="Wingdings" panose="05000000000000000000" pitchFamily="2" charset="2"/>
              </a:rPr>
              <a:t>in einer Anlage erfassen.</a:t>
            </a:r>
          </a:p>
          <a:p>
            <a:pPr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Die Schüler/innen können selbstständig eine Datenbank aufsetzen.</a:t>
            </a:r>
          </a:p>
          <a:p>
            <a:pPr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Die Schüler/innen können Daten in einer Datenbank ablegen.</a:t>
            </a:r>
          </a:p>
          <a:p>
            <a:pPr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Die Schüler/innen können Daten von einer Datenbank abrufen.</a:t>
            </a:r>
          </a:p>
          <a:p>
            <a:pPr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Die Schüler/innen können Daten aus einer Datenbank für unterschiedliche Applikationen exportieren (z.B. </a:t>
            </a:r>
            <a:r>
              <a:rPr lang="de-DE" sz="1600" b="0" dirty="0" err="1">
                <a:sym typeface="Wingdings" panose="05000000000000000000" pitchFamily="2" charset="2"/>
              </a:rPr>
              <a:t>csv</a:t>
            </a:r>
            <a:r>
              <a:rPr lang="de-DE" sz="1600" b="0" dirty="0">
                <a:sym typeface="Wingdings" panose="05000000000000000000" pitchFamily="2" charset="2"/>
              </a:rPr>
              <a:t>, </a:t>
            </a:r>
            <a:r>
              <a:rPr lang="de-DE" sz="1600" b="0" dirty="0" err="1">
                <a:sym typeface="Wingdings" panose="05000000000000000000" pitchFamily="2" charset="2"/>
              </a:rPr>
              <a:t>txt</a:t>
            </a:r>
            <a:r>
              <a:rPr lang="de-DE" sz="1600" b="0" dirty="0">
                <a:sym typeface="Wingdings" panose="05000000000000000000" pitchFamily="2" charset="2"/>
              </a:rPr>
              <a:t>). </a:t>
            </a:r>
          </a:p>
          <a:p>
            <a:pPr marL="0" indent="0" eaLnBrk="1" hangingPunct="1">
              <a:spcBef>
                <a:spcPts val="1800"/>
              </a:spcBef>
              <a:buClrTx/>
              <a:buNone/>
            </a:pPr>
            <a:r>
              <a:rPr lang="de-DE" sz="1600" b="0" u="sng" dirty="0">
                <a:sym typeface="Wingdings" panose="05000000000000000000" pitchFamily="2" charset="2"/>
              </a:rPr>
              <a:t>Kompetenzen Schritt 2: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Die Schüler/innen können Daten mit einer Steuerung (SPS) von einer externen Datenbank über Ethernet abrufen. </a:t>
            </a:r>
          </a:p>
          <a:p>
            <a:pPr marL="0" indent="0" eaLnBrk="1" hangingPunct="1">
              <a:spcBef>
                <a:spcPts val="1800"/>
              </a:spcBef>
              <a:buClrTx/>
              <a:buNone/>
            </a:pPr>
            <a:r>
              <a:rPr lang="de-DE" sz="1600" b="0" u="sng" dirty="0">
                <a:sym typeface="Wingdings" panose="05000000000000000000" pitchFamily="2" charset="2"/>
              </a:rPr>
              <a:t>Kompetenzen Schritt 3: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Die Schülerinnen und Schüler können Daten von einem Server im Internet über eine </a:t>
            </a:r>
            <a:br>
              <a:rPr lang="de-DE" sz="1600" b="0" dirty="0">
                <a:sym typeface="Wingdings" panose="05000000000000000000" pitchFamily="2" charset="2"/>
              </a:rPr>
            </a:br>
            <a:r>
              <a:rPr lang="de-DE" sz="1600" b="0" dirty="0">
                <a:sym typeface="Wingdings" panose="05000000000000000000" pitchFamily="2" charset="2"/>
              </a:rPr>
              <a:t>sichere Verbindung abrufen.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8906343" y="2419849"/>
                <a:ext cx="296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343" y="2419849"/>
                <a:ext cx="296556" cy="307777"/>
              </a:xfrm>
              <a:prstGeom prst="rect">
                <a:avLst/>
              </a:prstGeom>
              <a:blipFill>
                <a:blip r:embed="rId4"/>
                <a:stretch>
                  <a:fillRect l="-18367" r="-18367"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8257831" y="2129440"/>
                <a:ext cx="5995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31" y="2129440"/>
                <a:ext cx="599523" cy="307777"/>
              </a:xfrm>
              <a:prstGeom prst="rect">
                <a:avLst/>
              </a:prstGeom>
              <a:blipFill>
                <a:blip r:embed="rId5"/>
                <a:stretch>
                  <a:fillRect l="-10204" r="-11224" b="-13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:a16="http://schemas.microsoft.com/office/drawing/2014/main" id="{33550B94-870A-4AF3-BC3C-318093CF0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11" y="389073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Didaktisches Konzept – Kompetenzen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D8A888-EE10-4538-BEEA-DBF09312E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38" y="786091"/>
            <a:ext cx="1588184" cy="1005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ADFD32A-03F9-497F-9345-2EC0E2A86C62}"/>
              </a:ext>
            </a:extLst>
          </p:cNvPr>
          <p:cNvSpPr/>
          <p:nvPr/>
        </p:nvSpPr>
        <p:spPr bwMode="auto">
          <a:xfrm>
            <a:off x="8802265" y="996493"/>
            <a:ext cx="1310729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Data in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the cloud</a:t>
            </a:r>
            <a:endParaRPr kumimoji="1" lang="de-DE" sz="16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+mn-lt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331533F-C573-4D3B-B868-48A223382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1245" y="5433826"/>
            <a:ext cx="8763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19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/>
          <p:cNvSpPr>
            <a:spLocks noGrp="1"/>
          </p:cNvSpPr>
          <p:nvPr>
            <p:ph type="body" sz="half" idx="1"/>
          </p:nvPr>
        </p:nvSpPr>
        <p:spPr>
          <a:xfrm>
            <a:off x="482829" y="1166327"/>
            <a:ext cx="11279243" cy="5463077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Kompetenzen „Machine Human Interaction“ – Visualisierung</a:t>
            </a:r>
            <a:endParaRPr kumimoji="1" lang="de-DE" b="0" dirty="0"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ts val="1800"/>
              </a:spcBef>
              <a:buClrTx/>
              <a:buNone/>
            </a:pPr>
            <a:r>
              <a:rPr lang="de-DE" sz="1600" b="0" u="sng" dirty="0">
                <a:sym typeface="Wingdings" panose="05000000000000000000" pitchFamily="2" charset="2"/>
              </a:rPr>
              <a:t>Kompetenzen Auszubildende &gt; Facharbeiter (DQR-Stufe 4):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Auszubildende können Visualisierungssysteme für Touchpanel und </a:t>
            </a:r>
            <a:br>
              <a:rPr lang="de-DE" sz="1600" b="0" dirty="0">
                <a:sym typeface="Wingdings" panose="05000000000000000000" pitchFamily="2" charset="2"/>
              </a:rPr>
            </a:br>
            <a:r>
              <a:rPr lang="de-DE" sz="1600" b="0" dirty="0">
                <a:sym typeface="Wingdings" panose="05000000000000000000" pitchFamily="2" charset="2"/>
              </a:rPr>
              <a:t>Smart Devices mit einem Leitfaden auf eine bekannte Applikation anpassen. </a:t>
            </a:r>
          </a:p>
          <a:p>
            <a:pPr marL="0" indent="0" eaLnBrk="1" hangingPunct="1">
              <a:spcBef>
                <a:spcPts val="1800"/>
              </a:spcBef>
              <a:buClrTx/>
              <a:buNone/>
            </a:pPr>
            <a:r>
              <a:rPr lang="de-DE" sz="1600" b="0" u="sng" dirty="0">
                <a:sym typeface="Wingdings" panose="05000000000000000000" pitchFamily="2" charset="2"/>
              </a:rPr>
              <a:t>Kompetenzen Studierende (Technikerschule) &gt; Techniker/in (DQR-Stufe 6):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siehe Auszubildende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Studierende können eine Visualisierung für unterschiedliche Applikationen programmieren. 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Studierende können eine Visualisierung für variable lokale und globale Netzwerke programmieren. </a:t>
            </a:r>
          </a:p>
          <a:p>
            <a:pPr marL="0" indent="0" eaLnBrk="1" hangingPunct="1">
              <a:spcBef>
                <a:spcPts val="1800"/>
              </a:spcBef>
              <a:buClrTx/>
              <a:buNone/>
            </a:pPr>
            <a:r>
              <a:rPr lang="de-DE" sz="1600" b="0" u="sng" dirty="0">
                <a:sym typeface="Wingdings" panose="05000000000000000000" pitchFamily="2" charset="2"/>
              </a:rPr>
              <a:t>Kompetenzen Studierende (Fachhochschule/Universität) &gt; Bachelor/Master (DQR-Stufe 6/8):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siehe Studierende der Technikerschule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Studierende können selbstständig Apps für mobile Devices programmieren, ohne auf fertige Lösungen zurückzugreifen. 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Studierende berücksichtigen Aspekte der Sicherheit bei Visualisierungslösungen.</a:t>
            </a:r>
          </a:p>
          <a:p>
            <a:pPr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"/>
            </a:pPr>
            <a:r>
              <a:rPr lang="de-DE" sz="1600" b="0" dirty="0"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22" y="4528000"/>
            <a:ext cx="1036525" cy="2166003"/>
          </a:xfrm>
          <a:prstGeom prst="rect">
            <a:avLst/>
          </a:prstGeom>
        </p:spPr>
      </p:pic>
      <p:pic>
        <p:nvPicPr>
          <p:cNvPr id="9" name="Picture 46" descr="simatic-hmi-ktp600-basic-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723" y="1246630"/>
            <a:ext cx="1065849" cy="97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465B08E-B0E2-4EDC-BA54-CB81FAC1B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836" y="389839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Didaktisches Konzept – DQR-Level </a:t>
            </a:r>
          </a:p>
        </p:txBody>
      </p:sp>
    </p:spTree>
    <p:extLst>
      <p:ext uri="{BB962C8B-B14F-4D97-AF65-F5344CB8AC3E}">
        <p14:creationId xmlns:p14="http://schemas.microsoft.com/office/powerpoint/2010/main" val="33218622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934" y="389073"/>
            <a:ext cx="7772400" cy="61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000" dirty="0">
                <a:latin typeface="+mn-lt"/>
              </a:rPr>
              <a:t>Didaktisches Konzept – Berufe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79016" y="1079322"/>
            <a:ext cx="11148302" cy="549783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/>
              <a:t>IT: </a:t>
            </a:r>
            <a:r>
              <a:rPr lang="de-DE" b="0" dirty="0"/>
              <a:t>Datenbanken, Datensicherheit, Daten in der Cloud, App-Programmierung (Smartwatch &amp; Smartphone), Betriebsdatenerfassung, Vernetzung in Produktionsanlagen, Web-Interface-Programmierung, Produktionscodegenerierung, Programmierung interaktiver Lerninhalte, Augmented und Virtual Reality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/>
              <a:t>Automatisierungstechnik: </a:t>
            </a:r>
            <a:r>
              <a:rPr lang="de-DE" b="0" dirty="0"/>
              <a:t>Sensorik, Sensorkommunikation, Human Machine Interface (HMI), Programmiersprachen, Energiedatenerfassung und Energiemanagement, Datenbankanbindung, Feldbussysteme, Produktionscodeerfassung, Maschinenzustandsüberwachung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/>
              <a:t>Produktionssteuerung: </a:t>
            </a:r>
            <a:r>
              <a:rPr lang="de-DE" b="0" dirty="0"/>
              <a:t>Stückzahl-1-Produktion, Produktionskosten-rechnung, Produktionssteuerung, Qualitätsmanagement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/>
              <a:t>Mechatronik: </a:t>
            </a:r>
            <a:r>
              <a:rPr lang="de-DE" b="0" dirty="0"/>
              <a:t>Entwicklung von Maschinenteilen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C2A1D81-60D3-4AB7-8B80-5AE9BAF3D5B5}"/>
              </a:ext>
            </a:extLst>
          </p:cNvPr>
          <p:cNvSpPr/>
          <p:nvPr/>
        </p:nvSpPr>
        <p:spPr>
          <a:xfrm>
            <a:off x="7269862" y="5798404"/>
            <a:ext cx="1548882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17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Mix?</a:t>
            </a:r>
          </a:p>
        </p:txBody>
      </p:sp>
    </p:spTree>
    <p:extLst>
      <p:ext uri="{BB962C8B-B14F-4D97-AF65-F5344CB8AC3E}">
        <p14:creationId xmlns:p14="http://schemas.microsoft.com/office/powerpoint/2010/main" val="9297147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1001429" y="1116112"/>
            <a:ext cx="7505700" cy="601662"/>
          </a:xfrm>
        </p:spPr>
        <p:txBody>
          <a:bodyPr/>
          <a:lstStyle/>
          <a:p>
            <a:r>
              <a:rPr lang="en-US" noProof="0" dirty="0"/>
              <a:t>Themenbereiche: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3" y="1524099"/>
            <a:ext cx="892424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 rot="21000434">
            <a:off x="1145229" y="5668261"/>
            <a:ext cx="481478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www.xplore-dna.net</a:t>
            </a:r>
          </a:p>
        </p:txBody>
      </p:sp>
      <p:sp>
        <p:nvSpPr>
          <p:cNvPr id="7" name="Abgerundetes Rechteck 6"/>
          <p:cNvSpPr/>
          <p:nvPr/>
        </p:nvSpPr>
        <p:spPr bwMode="auto">
          <a:xfrm rot="627620">
            <a:off x="9196560" y="5097769"/>
            <a:ext cx="2108687" cy="567963"/>
          </a:xfrm>
          <a:prstGeom prst="round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+mn-lt"/>
              </a:rPr>
              <a:t>Neu: Industrie-4.0</a:t>
            </a:r>
          </a:p>
          <a:p>
            <a:pPr algn="ctr"/>
            <a:r>
              <a:rPr lang="de-DE" sz="1600" dirty="0">
                <a:latin typeface="+mn-lt"/>
              </a:rPr>
              <a:t>&amp; Robotik!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C518F3-CF36-4262-9412-10C75241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41" y="389073"/>
            <a:ext cx="9779464" cy="61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000" dirty="0">
                <a:latin typeface="+mn-lt"/>
              </a:rPr>
              <a:t>Didaktisches Konzept – Lernplattform – OER  </a:t>
            </a:r>
          </a:p>
        </p:txBody>
      </p:sp>
    </p:spTree>
    <p:extLst>
      <p:ext uri="{BB962C8B-B14F-4D97-AF65-F5344CB8AC3E}">
        <p14:creationId xmlns:p14="http://schemas.microsoft.com/office/powerpoint/2010/main" val="3683231152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58" y="383370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Agenda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258" y="1237245"/>
            <a:ext cx="8413750" cy="4538662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dirty="0"/>
              <a:t>Beispiele zur Digitalisierung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Was ist Industrie-4.0?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Herausforderungen Industrie-4.0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Die Idee: Industrie-4.0-Abfüllanlage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Integrierte Industrie-4.0-Technologien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Didaktisches Konzept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SWOT-Analyse Industrie-4.0-Anlage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Ausblick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8DF947-2FC1-4C8C-8597-491C490CE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20" y="4065680"/>
            <a:ext cx="5509572" cy="25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04660" y="1106488"/>
            <a:ext cx="7505700" cy="601662"/>
          </a:xfrm>
        </p:spPr>
        <p:txBody>
          <a:bodyPr/>
          <a:lstStyle/>
          <a:p>
            <a:r>
              <a:rPr lang="en-US" noProof="0" dirty="0"/>
              <a:t>Interaktive </a:t>
            </a:r>
            <a:br>
              <a:rPr lang="en-US" noProof="0" dirty="0"/>
            </a:br>
            <a:r>
              <a:rPr lang="en-US" noProof="0" dirty="0"/>
              <a:t>Animationen</a:t>
            </a:r>
            <a:br>
              <a:rPr lang="en-US" noProof="0" dirty="0"/>
            </a:br>
            <a:r>
              <a:rPr lang="en-US" noProof="0" dirty="0"/>
              <a:t>auf PC und </a:t>
            </a:r>
            <a:br>
              <a:rPr lang="en-US" noProof="0" dirty="0"/>
            </a:br>
            <a:r>
              <a:rPr lang="en-US" noProof="0" dirty="0"/>
              <a:t>Smartphone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31" y="1144635"/>
            <a:ext cx="6012254" cy="570403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CBA8A3B-6F22-468C-A5BE-BC8AAA25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09" y="389073"/>
            <a:ext cx="7772400" cy="61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000" dirty="0">
                <a:latin typeface="+mn-lt"/>
              </a:rPr>
              <a:t>Didaktisches Konzept – Lernplattform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5180B30-8BB6-466A-9EB9-CFDE3CC1A766}"/>
              </a:ext>
            </a:extLst>
          </p:cNvPr>
          <p:cNvSpPr/>
          <p:nvPr/>
        </p:nvSpPr>
        <p:spPr>
          <a:xfrm>
            <a:off x="664352" y="3308914"/>
            <a:ext cx="1540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Test </a:t>
            </a:r>
            <a:r>
              <a:rPr lang="de-DE" sz="3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it!</a:t>
            </a:r>
            <a:endParaRPr lang="de-DE" sz="3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D822446-03DE-470B-A60E-F1A064CF4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2" y="4007790"/>
            <a:ext cx="1604222" cy="16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Grafik 8">
            <a:extLst>
              <a:ext uri="{FF2B5EF4-FFF2-40B4-BE49-F238E27FC236}">
                <a16:creationId xmlns:a16="http://schemas.microsoft.com/office/drawing/2014/main" id="{8C764439-1F57-4BED-93FC-7CD6E1D3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41" y="1407319"/>
            <a:ext cx="2618710" cy="521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653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59" y="1124633"/>
            <a:ext cx="8126963" cy="5225326"/>
          </a:xfrm>
          <a:prstGeom prst="rect">
            <a:avLst/>
          </a:prstGeom>
        </p:spPr>
      </p:pic>
      <p:sp>
        <p:nvSpPr>
          <p:cNvPr id="4" name="Abgerundetes Rechteck 8"/>
          <p:cNvSpPr/>
          <p:nvPr/>
        </p:nvSpPr>
        <p:spPr bwMode="auto">
          <a:xfrm>
            <a:off x="6708740" y="1234217"/>
            <a:ext cx="2343590" cy="807718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latin typeface="+mn-lt"/>
              </a:rPr>
              <a:t>Inbetriebnahme im Team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5880560-304E-4784-9C6B-15C3682F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35" y="389073"/>
            <a:ext cx="7772400" cy="61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000" dirty="0">
                <a:latin typeface="+mn-lt"/>
              </a:rPr>
              <a:t>Didaktisches Konzept – Teamarbeit </a:t>
            </a:r>
          </a:p>
        </p:txBody>
      </p:sp>
    </p:spTree>
    <p:extLst>
      <p:ext uri="{BB962C8B-B14F-4D97-AF65-F5344CB8AC3E}">
        <p14:creationId xmlns:p14="http://schemas.microsoft.com/office/powerpoint/2010/main" val="3003308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DF2480-2113-4332-B59B-EE16741ED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123407"/>
            <a:ext cx="8493579" cy="5662385"/>
          </a:xfrm>
          <a:prstGeom prst="rect">
            <a:avLst/>
          </a:prstGeom>
        </p:spPr>
      </p:pic>
      <p:sp>
        <p:nvSpPr>
          <p:cNvPr id="4" name="Abgerundetes Rechteck 8"/>
          <p:cNvSpPr/>
          <p:nvPr/>
        </p:nvSpPr>
        <p:spPr bwMode="auto">
          <a:xfrm>
            <a:off x="619940" y="1165177"/>
            <a:ext cx="4713566" cy="807718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latin typeface="+mn-lt"/>
              </a:rPr>
              <a:t>Zusammenarbeit von Informatikern, Elektronikern und Mechatronikern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72C3FD3-FEF8-4327-BA6D-EB88B15C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39" y="389073"/>
            <a:ext cx="9025851" cy="61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000" dirty="0">
                <a:latin typeface="+mn-lt"/>
              </a:rPr>
              <a:t>Didaktisches Konzept – Reverse Teaching </a:t>
            </a:r>
          </a:p>
        </p:txBody>
      </p:sp>
    </p:spTree>
    <p:extLst>
      <p:ext uri="{BB962C8B-B14F-4D97-AF65-F5344CB8AC3E}">
        <p14:creationId xmlns:p14="http://schemas.microsoft.com/office/powerpoint/2010/main" val="13429475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64" y="1713041"/>
            <a:ext cx="7158415" cy="479500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61815" y="1152721"/>
            <a:ext cx="8372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+mn-lt"/>
              </a:rPr>
              <a:t>Einblenden zusätzlicher Informationen über die Augmented Reality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5DBE7A-5F92-4E73-B869-4509195F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4" y="389839"/>
            <a:ext cx="7772400" cy="61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000" dirty="0">
                <a:latin typeface="+mn-lt"/>
              </a:rPr>
              <a:t>Didaktisches Konzept – Coaching </a:t>
            </a:r>
          </a:p>
        </p:txBody>
      </p:sp>
    </p:spTree>
    <p:extLst>
      <p:ext uri="{BB962C8B-B14F-4D97-AF65-F5344CB8AC3E}">
        <p14:creationId xmlns:p14="http://schemas.microsoft.com/office/powerpoint/2010/main" val="3221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41" y="383370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SWOT-Analyse Industrie-4.0-Anlage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D37D09E-3AB1-4D44-919E-117753DEECB8}"/>
              </a:ext>
            </a:extLst>
          </p:cNvPr>
          <p:cNvCxnSpPr>
            <a:cxnSpLocks/>
          </p:cNvCxnSpPr>
          <p:nvPr/>
        </p:nvCxnSpPr>
        <p:spPr bwMode="auto">
          <a:xfrm>
            <a:off x="1224643" y="3733019"/>
            <a:ext cx="86588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3A7DA11-A586-4EC4-BC09-2C773E360395}"/>
              </a:ext>
            </a:extLst>
          </p:cNvPr>
          <p:cNvCxnSpPr>
            <a:cxnSpLocks/>
          </p:cNvCxnSpPr>
          <p:nvPr/>
        </p:nvCxnSpPr>
        <p:spPr bwMode="auto">
          <a:xfrm>
            <a:off x="5456071" y="1251077"/>
            <a:ext cx="0" cy="537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F350BF1-3D8C-49EF-BF4A-24F7CB3D7E28}"/>
              </a:ext>
            </a:extLst>
          </p:cNvPr>
          <p:cNvSpPr txBox="1"/>
          <p:nvPr/>
        </p:nvSpPr>
        <p:spPr>
          <a:xfrm>
            <a:off x="1224644" y="1167098"/>
            <a:ext cx="41334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Strength (Stärken):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„günstiges“ Konzept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kompakte/überschaubare Anlage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funktioniert auch ohne I-4.0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sehr interessantes Modell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Material in offener Lernplattform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enthält sehr viele Technologien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E9A784-B11A-4250-855D-02327531D3CB}"/>
              </a:ext>
            </a:extLst>
          </p:cNvPr>
          <p:cNvSpPr txBox="1"/>
          <p:nvPr/>
        </p:nvSpPr>
        <p:spPr>
          <a:xfrm>
            <a:off x="5528774" y="1167099"/>
            <a:ext cx="421471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Weakness (Schwächen):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relativ komplex (Industrie-4.0)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Datenbankanbindung erforderlich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kein garantierter Support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noch nicht komplett dokumentiert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90A4B3-2925-495A-8F5F-63B27459A4C7}"/>
              </a:ext>
            </a:extLst>
          </p:cNvPr>
          <p:cNvSpPr txBox="1"/>
          <p:nvPr/>
        </p:nvSpPr>
        <p:spPr>
          <a:xfrm>
            <a:off x="1224644" y="3792887"/>
            <a:ext cx="4196051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Opportunities (Chancen):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finanzierbar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gute Einstiegsmöglichkeit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Erweiterbarkeit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Möglichkeit der Zusammenarbeit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nutzbar für I-4.0, W-4.0 &amp; B-4.0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viele integrierbare Berufsfelder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optimal für Projektunterricht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FF47F07-B048-4D16-AB50-EC2A37EE1E84}"/>
              </a:ext>
            </a:extLst>
          </p:cNvPr>
          <p:cNvSpPr txBox="1"/>
          <p:nvPr/>
        </p:nvSpPr>
        <p:spPr>
          <a:xfrm>
            <a:off x="5528773" y="3792886"/>
            <a:ext cx="42893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Threats (Bedrohungen):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keine Zeit zur Einarbeitung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Überforderung (Lehrer &amp; Schüler)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I-4.0-Einstieg wird abgewartet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fehlende Qualifizierung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DC71FB-0FE9-4D14-B202-47C24710DA7F}"/>
              </a:ext>
            </a:extLst>
          </p:cNvPr>
          <p:cNvSpPr txBox="1"/>
          <p:nvPr/>
        </p:nvSpPr>
        <p:spPr>
          <a:xfrm>
            <a:off x="10572750" y="1876425"/>
            <a:ext cx="942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ym typeface="Wingdings" panose="05000000000000000000" pitchFamily="2" charset="2"/>
              </a:rPr>
              <a:t></a:t>
            </a:r>
          </a:p>
          <a:p>
            <a:endParaRPr lang="de-DE" sz="4800" dirty="0">
              <a:sym typeface="Wingdings" panose="05000000000000000000" pitchFamily="2" charset="2"/>
            </a:endParaRPr>
          </a:p>
          <a:p>
            <a:r>
              <a:rPr lang="de-DE" sz="4800" dirty="0">
                <a:sym typeface="Wingdings" panose="05000000000000000000" pitchFamily="2" charset="2"/>
              </a:rPr>
              <a:t></a:t>
            </a:r>
          </a:p>
          <a:p>
            <a:endParaRPr lang="de-DE" sz="4800" dirty="0">
              <a:sym typeface="Wingdings" panose="05000000000000000000" pitchFamily="2" charset="2"/>
            </a:endParaRPr>
          </a:p>
          <a:p>
            <a:r>
              <a:rPr lang="de-DE" sz="4800" dirty="0">
                <a:sym typeface="Wingdings" panose="05000000000000000000" pitchFamily="2" charset="2"/>
              </a:rPr>
              <a:t>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3358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C11C5D7F-4C89-4513-8354-35C19238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07" y="2300787"/>
            <a:ext cx="4328894" cy="3013788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 bwMode="auto">
          <a:xfrm>
            <a:off x="7418228" y="4108051"/>
            <a:ext cx="2174033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Prädiktive Produktionsplanung </a:t>
            </a:r>
          </a:p>
        </p:txBody>
      </p:sp>
      <p:sp>
        <p:nvSpPr>
          <p:cNvPr id="10" name="Abgerundetes Rechteck 8"/>
          <p:cNvSpPr/>
          <p:nvPr/>
        </p:nvSpPr>
        <p:spPr bwMode="auto">
          <a:xfrm>
            <a:off x="4363236" y="1322425"/>
            <a:ext cx="2887194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Bestellung über Smartphone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und Web</a:t>
            </a:r>
          </a:p>
        </p:txBody>
      </p:sp>
      <p:sp>
        <p:nvSpPr>
          <p:cNvPr id="15" name="Abgerundetes Rechteck 8"/>
          <p:cNvSpPr/>
          <p:nvPr/>
        </p:nvSpPr>
        <p:spPr bwMode="auto">
          <a:xfrm>
            <a:off x="473213" y="4321554"/>
            <a:ext cx="2419733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Qualitätsmanagement in Industrie-4.0-Anlagen</a:t>
            </a:r>
          </a:p>
        </p:txBody>
      </p:sp>
      <p:sp>
        <p:nvSpPr>
          <p:cNvPr id="20" name="Abgerundetes Rechteck 8"/>
          <p:cNvSpPr/>
          <p:nvPr/>
        </p:nvSpPr>
        <p:spPr bwMode="auto">
          <a:xfrm>
            <a:off x="7897378" y="3018672"/>
            <a:ext cx="2565918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Produktinformationen über QR-Codes</a:t>
            </a:r>
          </a:p>
        </p:txBody>
      </p:sp>
      <p:sp>
        <p:nvSpPr>
          <p:cNvPr id="25" name="Abgerundetes Rechteck 8"/>
          <p:cNvSpPr/>
          <p:nvPr/>
        </p:nvSpPr>
        <p:spPr bwMode="auto">
          <a:xfrm>
            <a:off x="4460963" y="5802137"/>
            <a:ext cx="2187013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Materialfluss in Industrie-4.0-Anlagen</a:t>
            </a:r>
          </a:p>
        </p:txBody>
      </p:sp>
      <p:sp>
        <p:nvSpPr>
          <p:cNvPr id="27" name="Abgerundetes Rechteck 8"/>
          <p:cNvSpPr/>
          <p:nvPr/>
        </p:nvSpPr>
        <p:spPr bwMode="auto">
          <a:xfrm>
            <a:off x="6127363" y="5121854"/>
            <a:ext cx="2246134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Kostenplanung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290E196-F533-4EFC-A6AC-43AB2BF1B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13" y="389073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Wirtschaft-4.0-Handlungsfelder</a:t>
            </a:r>
          </a:p>
        </p:txBody>
      </p:sp>
      <p:sp>
        <p:nvSpPr>
          <p:cNvPr id="16" name="Abgerundetes Rechteck 8">
            <a:extLst>
              <a:ext uri="{FF2B5EF4-FFF2-40B4-BE49-F238E27FC236}">
                <a16:creationId xmlns:a16="http://schemas.microsoft.com/office/drawing/2014/main" id="{349B6AC6-6330-4D74-BA55-780153FB8643}"/>
              </a:ext>
            </a:extLst>
          </p:cNvPr>
          <p:cNvSpPr/>
          <p:nvPr/>
        </p:nvSpPr>
        <p:spPr bwMode="auto">
          <a:xfrm>
            <a:off x="983493" y="3100232"/>
            <a:ext cx="2635651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Social Marketing</a:t>
            </a:r>
          </a:p>
        </p:txBody>
      </p:sp>
      <p:sp>
        <p:nvSpPr>
          <p:cNvPr id="17" name="Abgerundetes Rechteck 8">
            <a:extLst>
              <a:ext uri="{FF2B5EF4-FFF2-40B4-BE49-F238E27FC236}">
                <a16:creationId xmlns:a16="http://schemas.microsoft.com/office/drawing/2014/main" id="{E2895687-44F8-408F-AB6F-428C51744B2D}"/>
              </a:ext>
            </a:extLst>
          </p:cNvPr>
          <p:cNvSpPr/>
          <p:nvPr/>
        </p:nvSpPr>
        <p:spPr bwMode="auto">
          <a:xfrm>
            <a:off x="1172849" y="2162888"/>
            <a:ext cx="2446294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Big Data</a:t>
            </a:r>
          </a:p>
        </p:txBody>
      </p:sp>
      <p:sp>
        <p:nvSpPr>
          <p:cNvPr id="18" name="Abgerundetes Rechteck 8">
            <a:extLst>
              <a:ext uri="{FF2B5EF4-FFF2-40B4-BE49-F238E27FC236}">
                <a16:creationId xmlns:a16="http://schemas.microsoft.com/office/drawing/2014/main" id="{3794B036-E102-4FE7-B2E0-2E499A44DEF5}"/>
              </a:ext>
            </a:extLst>
          </p:cNvPr>
          <p:cNvSpPr/>
          <p:nvPr/>
        </p:nvSpPr>
        <p:spPr bwMode="auto">
          <a:xfrm>
            <a:off x="7137885" y="1952532"/>
            <a:ext cx="2042452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Internet basiertes Marketing</a:t>
            </a:r>
          </a:p>
        </p:txBody>
      </p:sp>
      <p:sp>
        <p:nvSpPr>
          <p:cNvPr id="22" name="Abgerundetes Rechteck 8">
            <a:extLst>
              <a:ext uri="{FF2B5EF4-FFF2-40B4-BE49-F238E27FC236}">
                <a16:creationId xmlns:a16="http://schemas.microsoft.com/office/drawing/2014/main" id="{96C3CA30-5D3F-433C-8423-4D224D9335A4}"/>
              </a:ext>
            </a:extLst>
          </p:cNvPr>
          <p:cNvSpPr/>
          <p:nvPr/>
        </p:nvSpPr>
        <p:spPr bwMode="auto">
          <a:xfrm>
            <a:off x="1716691" y="1418535"/>
            <a:ext cx="2446294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CRM</a:t>
            </a:r>
          </a:p>
        </p:txBody>
      </p:sp>
      <p:sp>
        <p:nvSpPr>
          <p:cNvPr id="28" name="Abgerundetes Rechteck 8">
            <a:extLst>
              <a:ext uri="{FF2B5EF4-FFF2-40B4-BE49-F238E27FC236}">
                <a16:creationId xmlns:a16="http://schemas.microsoft.com/office/drawing/2014/main" id="{5B57569B-2EA3-4D93-A3AC-CEDE1748FD10}"/>
              </a:ext>
            </a:extLst>
          </p:cNvPr>
          <p:cNvSpPr/>
          <p:nvPr/>
        </p:nvSpPr>
        <p:spPr bwMode="auto">
          <a:xfrm>
            <a:off x="1916851" y="5542877"/>
            <a:ext cx="2246134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Additive Fertigungsverfahren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3FD406F-7273-46CB-B6EC-3CE1421C8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37" y="5985196"/>
            <a:ext cx="2942400" cy="7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894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5" grpId="0"/>
      <p:bldP spid="27" grpId="0"/>
      <p:bldP spid="16" grpId="0"/>
      <p:bldP spid="17" grpId="0"/>
      <p:bldP spid="18" grpId="0"/>
      <p:bldP spid="22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3A660B0-6362-41C8-9D8F-B1FF64CA4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12" y="2300787"/>
            <a:ext cx="4328894" cy="3013788"/>
          </a:xfrm>
          <a:prstGeom prst="rect">
            <a:avLst/>
          </a:prstGeom>
        </p:spPr>
      </p:pic>
      <p:sp>
        <p:nvSpPr>
          <p:cNvPr id="15" name="Abgerundetes Rechteck 8"/>
          <p:cNvSpPr/>
          <p:nvPr/>
        </p:nvSpPr>
        <p:spPr bwMode="auto">
          <a:xfrm>
            <a:off x="277288" y="3861985"/>
            <a:ext cx="2583153" cy="5184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Arbeitnehmerschutz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(Definieren &amp; anwenden)</a:t>
            </a:r>
          </a:p>
        </p:txBody>
      </p:sp>
      <p:sp>
        <p:nvSpPr>
          <p:cNvPr id="21" name="Abgerundetes Rechteck 8"/>
          <p:cNvSpPr/>
          <p:nvPr/>
        </p:nvSpPr>
        <p:spPr bwMode="auto">
          <a:xfrm>
            <a:off x="6535781" y="1473587"/>
            <a:ext cx="3087904" cy="71436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Personalplanung 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(Definition von Kompetenzen)</a:t>
            </a:r>
          </a:p>
        </p:txBody>
      </p:sp>
      <p:sp>
        <p:nvSpPr>
          <p:cNvPr id="24" name="Abgerundetes Rechteck 8"/>
          <p:cNvSpPr/>
          <p:nvPr/>
        </p:nvSpPr>
        <p:spPr bwMode="auto">
          <a:xfrm>
            <a:off x="1857637" y="1570687"/>
            <a:ext cx="1859025" cy="5184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Digitales Lehren und Lernen</a:t>
            </a:r>
          </a:p>
        </p:txBody>
      </p:sp>
      <p:sp>
        <p:nvSpPr>
          <p:cNvPr id="25" name="Abgerundetes Rechteck 8"/>
          <p:cNvSpPr/>
          <p:nvPr/>
        </p:nvSpPr>
        <p:spPr bwMode="auto">
          <a:xfrm>
            <a:off x="8250892" y="3001038"/>
            <a:ext cx="1838962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Kollaborative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Roboter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290E196-F533-4EFC-A6AC-43AB2BF1B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836" y="389073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Arbeit-4.0-Handlungsfelder</a:t>
            </a:r>
          </a:p>
        </p:txBody>
      </p:sp>
      <p:sp>
        <p:nvSpPr>
          <p:cNvPr id="23" name="Abgerundetes Rechteck 8">
            <a:extLst>
              <a:ext uri="{FF2B5EF4-FFF2-40B4-BE49-F238E27FC236}">
                <a16:creationId xmlns:a16="http://schemas.microsoft.com/office/drawing/2014/main" id="{97293384-E6C5-4AB8-B3D8-02289E6B229A}"/>
              </a:ext>
            </a:extLst>
          </p:cNvPr>
          <p:cNvSpPr/>
          <p:nvPr/>
        </p:nvSpPr>
        <p:spPr bwMode="auto">
          <a:xfrm>
            <a:off x="7210026" y="4705373"/>
            <a:ext cx="2255965" cy="78398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Mobiles Arbeiten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(Testen, analysieren und definieren) </a:t>
            </a:r>
          </a:p>
        </p:txBody>
      </p:sp>
      <p:sp>
        <p:nvSpPr>
          <p:cNvPr id="28" name="Abgerundetes Rechteck 8">
            <a:extLst>
              <a:ext uri="{FF2B5EF4-FFF2-40B4-BE49-F238E27FC236}">
                <a16:creationId xmlns:a16="http://schemas.microsoft.com/office/drawing/2014/main" id="{7A4A6744-950E-4016-98DE-B02D92C48394}"/>
              </a:ext>
            </a:extLst>
          </p:cNvPr>
          <p:cNvSpPr/>
          <p:nvPr/>
        </p:nvSpPr>
        <p:spPr bwMode="auto">
          <a:xfrm>
            <a:off x="1159371" y="5007633"/>
            <a:ext cx="1982454" cy="5184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Selbstorganisation </a:t>
            </a:r>
          </a:p>
        </p:txBody>
      </p:sp>
      <p:sp>
        <p:nvSpPr>
          <p:cNvPr id="30" name="Abgerundetes Rechteck 8">
            <a:extLst>
              <a:ext uri="{FF2B5EF4-FFF2-40B4-BE49-F238E27FC236}">
                <a16:creationId xmlns:a16="http://schemas.microsoft.com/office/drawing/2014/main" id="{40A80BC2-901E-4378-B614-C2082086CD5D}"/>
              </a:ext>
            </a:extLst>
          </p:cNvPr>
          <p:cNvSpPr/>
          <p:nvPr/>
        </p:nvSpPr>
        <p:spPr bwMode="auto">
          <a:xfrm>
            <a:off x="1002619" y="2716336"/>
            <a:ext cx="2569664" cy="5184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Qualifizierung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Digitalisierung</a:t>
            </a:r>
          </a:p>
        </p:txBody>
      </p:sp>
      <p:sp>
        <p:nvSpPr>
          <p:cNvPr id="31" name="Abgerundetes Rechteck 8">
            <a:extLst>
              <a:ext uri="{FF2B5EF4-FFF2-40B4-BE49-F238E27FC236}">
                <a16:creationId xmlns:a16="http://schemas.microsoft.com/office/drawing/2014/main" id="{5498D10C-6A64-4059-8323-7864B0EFB4CC}"/>
              </a:ext>
            </a:extLst>
          </p:cNvPr>
          <p:cNvSpPr/>
          <p:nvPr/>
        </p:nvSpPr>
        <p:spPr bwMode="auto">
          <a:xfrm>
            <a:off x="3747665" y="5664137"/>
            <a:ext cx="2885483" cy="78398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Agiles Projektmanagement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(mit SCRUM)</a:t>
            </a:r>
          </a:p>
        </p:txBody>
      </p:sp>
      <p:sp>
        <p:nvSpPr>
          <p:cNvPr id="13" name="Abgerundetes Rechteck 8">
            <a:extLst>
              <a:ext uri="{FF2B5EF4-FFF2-40B4-BE49-F238E27FC236}">
                <a16:creationId xmlns:a16="http://schemas.microsoft.com/office/drawing/2014/main" id="{04334CC7-3FA3-425E-B437-07AFABEF6875}"/>
              </a:ext>
            </a:extLst>
          </p:cNvPr>
          <p:cNvSpPr/>
          <p:nvPr/>
        </p:nvSpPr>
        <p:spPr bwMode="auto">
          <a:xfrm>
            <a:off x="3572283" y="1070682"/>
            <a:ext cx="2569664" cy="81156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Arbeitssysteme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0E6B1F7-D152-4E1F-99E5-DD38D41D7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37" y="5985196"/>
            <a:ext cx="2942400" cy="7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112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4" grpId="0"/>
      <p:bldP spid="25" grpId="0"/>
      <p:bldP spid="23" grpId="0"/>
      <p:bldP spid="28" grpId="0"/>
      <p:bldP spid="30" grpId="0"/>
      <p:bldP spid="3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08B2999-19F4-4C05-81CF-E7FDCCB0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b="1243"/>
          <a:stretch/>
        </p:blipFill>
        <p:spPr>
          <a:xfrm>
            <a:off x="1195635" y="1071797"/>
            <a:ext cx="8570457" cy="5711252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F290E196-F533-4EFC-A6AC-43AB2BF1B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836" y="389073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Konzept Smart Factory</a:t>
            </a:r>
          </a:p>
        </p:txBody>
      </p:sp>
    </p:spTree>
    <p:extLst>
      <p:ext uri="{BB962C8B-B14F-4D97-AF65-F5344CB8AC3E}">
        <p14:creationId xmlns:p14="http://schemas.microsoft.com/office/powerpoint/2010/main" val="2442305661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C43C2BC-815F-44AE-A277-4C50DDA4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855" y="1612632"/>
            <a:ext cx="8171757" cy="463416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58" y="383370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Zusammenfassung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14B1FA-7C69-4104-B66D-9B110E222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46" y="1119379"/>
            <a:ext cx="8456264" cy="5645020"/>
          </a:xfrm>
          <a:prstGeom prst="rect">
            <a:avLst/>
          </a:prstGeom>
        </p:spPr>
      </p:pic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C422EBC6-9FDF-46D0-973D-5D549B60BE1A}"/>
              </a:ext>
            </a:extLst>
          </p:cNvPr>
          <p:cNvSpPr/>
          <p:nvPr/>
        </p:nvSpPr>
        <p:spPr bwMode="auto">
          <a:xfrm rot="20960297">
            <a:off x="602573" y="1542456"/>
            <a:ext cx="4648912" cy="807718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latin typeface="+mn-lt"/>
              </a:rPr>
              <a:t>Video: Interview mit einem Auszubildenden auf der Ideenexpo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6FCFBD1-3028-472F-8599-285E2AFE3D94}"/>
              </a:ext>
            </a:extLst>
          </p:cNvPr>
          <p:cNvSpPr/>
          <p:nvPr/>
        </p:nvSpPr>
        <p:spPr>
          <a:xfrm>
            <a:off x="6152644" y="5673762"/>
            <a:ext cx="387157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>
                <a:hlinkClick r:id="rId5"/>
              </a:rPr>
              <a:t>https://youtu.be/rNS3FONnMaQ</a:t>
            </a:r>
            <a:r>
              <a:rPr lang="de-DE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57F72AB-2EEF-4B73-8999-E3A6D438C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072" y="5494772"/>
            <a:ext cx="1158199" cy="11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61" y="384136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Ausblick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260" y="1227620"/>
            <a:ext cx="10777421" cy="5415482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dirty="0"/>
              <a:t>Umsetzung weiterer online Lernkurse auf der Lernplattform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Dokumentation der Funktionsweise der Industrie-4.0-Anlage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Zusammenarbeit mit der kaufmännischen Carl-Hahn-Schule im </a:t>
            </a:r>
            <a:br>
              <a:rPr lang="de-DE" dirty="0"/>
            </a:br>
            <a:r>
              <a:rPr lang="de-DE" dirty="0"/>
              <a:t>Kontext Wirtschaft-4.0 und Arbeit-4.0</a:t>
            </a:r>
          </a:p>
          <a:p>
            <a:pPr eaLnBrk="1" hangingPunct="1">
              <a:spcBef>
                <a:spcPct val="60000"/>
              </a:spcBef>
            </a:pPr>
            <a:endParaRPr lang="de-DE" dirty="0"/>
          </a:p>
          <a:p>
            <a:pPr eaLnBrk="1" hangingPunct="1">
              <a:spcBef>
                <a:spcPct val="60000"/>
              </a:spcBef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FB2095-F3B0-4649-86CD-77C664749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52" y="3031567"/>
            <a:ext cx="5060649" cy="35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61" y="383370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Beispiele zur Digitalisierung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261" y="1199921"/>
            <a:ext cx="8686151" cy="539682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dirty="0"/>
              <a:t>Datensammlung in der Cloud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Datenanalyse zur „optimalen“ Kundenanalyse (Alexa, Google Home …) 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Vernetzung von Geräten und Menschen (z.B. Smartphone, Fernseher …)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Nutzung digitaler Medien (eLearning, YouTube …)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(Weltweit) vernetzte Produktionssteuerung 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Digitalisierung von Produkten (z.B. Thermomix mit App, Mähroboter …)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Kundenbeeinflussung über digitale soziale Medien und Browserwerbung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Steigender Automatisierungsgrad und kollaborative Roboter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100%-Erreichbarkeit, </a:t>
            </a:r>
            <a:r>
              <a:rPr lang="de-DE"/>
              <a:t>vernetztes Arbeiten, …</a:t>
            </a:r>
            <a:endParaRPr lang="de-DE" dirty="0"/>
          </a:p>
          <a:p>
            <a:pPr eaLnBrk="1" hangingPunct="1">
              <a:spcBef>
                <a:spcPct val="60000"/>
              </a:spcBef>
            </a:pPr>
            <a:r>
              <a:rPr lang="de-DE" dirty="0"/>
              <a:t>Cybersecurity 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… KI?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A992B8A-8557-4E32-A3B4-89DDAA66A376}"/>
              </a:ext>
            </a:extLst>
          </p:cNvPr>
          <p:cNvSpPr/>
          <p:nvPr/>
        </p:nvSpPr>
        <p:spPr>
          <a:xfrm>
            <a:off x="4108580" y="5626559"/>
            <a:ext cx="6438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10110111 0110110 10</a:t>
            </a:r>
          </a:p>
        </p:txBody>
      </p:sp>
    </p:spTree>
    <p:extLst>
      <p:ext uri="{BB962C8B-B14F-4D97-AF65-F5344CB8AC3E}">
        <p14:creationId xmlns:p14="http://schemas.microsoft.com/office/powerpoint/2010/main" val="40072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82324"/>
            <a:ext cx="10363200" cy="61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>
                <a:latin typeface="+mn-lt"/>
              </a:rPr>
              <a:t>Weitere Informationen</a:t>
            </a:r>
          </a:p>
        </p:txBody>
      </p:sp>
      <p:sp>
        <p:nvSpPr>
          <p:cNvPr id="5" name="Inhaltsplatzhalter 5"/>
          <p:cNvSpPr>
            <a:spLocks noGrp="1"/>
          </p:cNvSpPr>
          <p:nvPr>
            <p:ph idx="1"/>
          </p:nvPr>
        </p:nvSpPr>
        <p:spPr>
          <a:xfrm>
            <a:off x="690635" y="1228165"/>
            <a:ext cx="10947183" cy="5109882"/>
          </a:xfrm>
        </p:spPr>
        <p:txBody>
          <a:bodyPr/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altLang="de-DE" dirty="0"/>
              <a:t>Lernplattform: </a:t>
            </a:r>
            <a:r>
              <a:rPr lang="de-DE" altLang="de-DE" dirty="0">
                <a:hlinkClick r:id="rId3"/>
              </a:rPr>
              <a:t>www.xplore-dna.net</a:t>
            </a:r>
            <a:r>
              <a:rPr lang="de-DE" altLang="de-DE" dirty="0"/>
              <a:t>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altLang="de-DE" dirty="0"/>
              <a:t>Video 1: </a:t>
            </a:r>
            <a:r>
              <a:rPr lang="de-DE" u="sng" dirty="0">
                <a:hlinkClick r:id="rId4"/>
              </a:rPr>
              <a:t>https://youtu.be/bqOXSMccU00</a:t>
            </a:r>
            <a:r>
              <a:rPr lang="de-DE" dirty="0"/>
              <a:t> (Video BBS 2 Wolfsburg)</a:t>
            </a:r>
            <a:endParaRPr lang="de-DE" altLang="de-DE" dirty="0"/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altLang="de-DE" dirty="0"/>
              <a:t>Video 2: </a:t>
            </a:r>
            <a:r>
              <a:rPr lang="de-DE" u="sng" dirty="0">
                <a:hlinkClick r:id="rId5"/>
              </a:rPr>
              <a:t>https://youtu.be/1m42lD2EDRo</a:t>
            </a:r>
            <a:r>
              <a:rPr lang="de-DE" dirty="0"/>
              <a:t> (New Automation e.V.)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dirty="0"/>
              <a:t>Video 3: </a:t>
            </a:r>
            <a:r>
              <a:rPr lang="de-DE" dirty="0">
                <a:hlinkClick r:id="rId6"/>
              </a:rPr>
              <a:t>https://youtu.be/d6047PBI3CM</a:t>
            </a:r>
            <a:r>
              <a:rPr lang="de-DE" dirty="0"/>
              <a:t> (Young IFA)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dirty="0"/>
              <a:t>Video 4: </a:t>
            </a:r>
            <a:r>
              <a:rPr lang="de-DE" u="sng" dirty="0">
                <a:hlinkClick r:id="rId7"/>
              </a:rPr>
              <a:t>https://youtu.be/bM3Ln2eo-cI</a:t>
            </a:r>
            <a:r>
              <a:rPr lang="de-DE" dirty="0"/>
              <a:t> (BBS 2 zur Vision VR &amp; I4.0)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dirty="0"/>
              <a:t>Video 5: </a:t>
            </a:r>
            <a:r>
              <a:rPr lang="de-DE" dirty="0">
                <a:hlinkClick r:id="rId8"/>
              </a:rPr>
              <a:t>https://youtu.be/rNS3FONnMaQ</a:t>
            </a:r>
            <a:r>
              <a:rPr lang="de-DE" dirty="0"/>
              <a:t> (Interview IdeenExpo 2017)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dirty="0"/>
              <a:t>Video 6: </a:t>
            </a:r>
            <a:r>
              <a:rPr lang="de-DE" dirty="0">
                <a:hlinkClick r:id="rId9"/>
              </a:rPr>
              <a:t>https://youtu.be/ousczSsStno</a:t>
            </a:r>
            <a:r>
              <a:rPr lang="de-DE" dirty="0"/>
              <a:t> (Vision Smart Maintenance)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dirty="0"/>
              <a:t>Video 7: </a:t>
            </a:r>
            <a:r>
              <a:rPr lang="de-DE" u="sng" dirty="0">
                <a:hlinkClick r:id="rId10"/>
              </a:rPr>
              <a:t>https://youtu.be/4yH7KYDFEaw</a:t>
            </a:r>
            <a:r>
              <a:rPr lang="de-DE" dirty="0"/>
              <a:t> (Dynamic Augmented Reality)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dirty="0"/>
              <a:t>Video 8: </a:t>
            </a:r>
            <a:r>
              <a:rPr lang="de-DE" u="sng" dirty="0">
                <a:hlinkClick r:id="rId11"/>
              </a:rPr>
              <a:t>https://www.foraus.de/html/foraus_8601.php</a:t>
            </a:r>
            <a:r>
              <a:rPr lang="de-DE" dirty="0"/>
              <a:t> (Bundesinstitut für berufliche Bildung)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dirty="0"/>
              <a:t>Stefan Manemann: </a:t>
            </a:r>
            <a:r>
              <a:rPr lang="de-DE" dirty="0">
                <a:hlinkClick r:id="rId12"/>
              </a:rPr>
              <a:t>smanemann@bbs2.wolfsburg.de</a:t>
            </a:r>
            <a:r>
              <a:rPr lang="de-DE" dirty="0"/>
              <a:t>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endParaRPr lang="de-DE" dirty="0"/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de-DE" dirty="0"/>
              <a:t>Film-Tipp: SWR-Mediathek: </a:t>
            </a:r>
            <a:br>
              <a:rPr lang="de-DE" dirty="0"/>
            </a:br>
            <a:r>
              <a:rPr lang="de-DE" dirty="0"/>
              <a:t>"Prof. Dr. Gunter </a:t>
            </a:r>
            <a:r>
              <a:rPr lang="de-DE" dirty="0" err="1"/>
              <a:t>Dueck</a:t>
            </a:r>
            <a:r>
              <a:rPr lang="de-DE" dirty="0"/>
              <a:t> - Bildung der Zukunft oder Kopfreform?"</a:t>
            </a:r>
          </a:p>
        </p:txBody>
      </p:sp>
    </p:spTree>
    <p:extLst>
      <p:ext uri="{BB962C8B-B14F-4D97-AF65-F5344CB8AC3E}">
        <p14:creationId xmlns:p14="http://schemas.microsoft.com/office/powerpoint/2010/main" val="1722333730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52" y="357974"/>
            <a:ext cx="9263638" cy="648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200" dirty="0">
                <a:latin typeface="+mn-lt"/>
              </a:rPr>
              <a:t>Industrie-4.0-Historie (Auszug) und Ausblick</a:t>
            </a:r>
          </a:p>
        </p:txBody>
      </p:sp>
      <p:sp>
        <p:nvSpPr>
          <p:cNvPr id="23555" name="Textplatzhalter 3"/>
          <p:cNvSpPr>
            <a:spLocks noGrp="1"/>
          </p:cNvSpPr>
          <p:nvPr>
            <p:ph type="body" sz="half" idx="1"/>
          </p:nvPr>
        </p:nvSpPr>
        <p:spPr>
          <a:xfrm>
            <a:off x="645459" y="1099973"/>
            <a:ext cx="11302252" cy="5581519"/>
          </a:xfrm>
        </p:spPr>
        <p:txBody>
          <a:bodyPr/>
          <a:lstStyle/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09/15: Start als Leuchtturmprojekt des Vereins New Automation 2016 mit der Fachschule Technik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04/16: Vorstellung der Industrie-4.0-Anlage auf der Hannovermesse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08/16: Besuch von Staatssekretärin Quennet-Thielen im VW Werk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09/16: Ausstellung auf der internationalen Funkausstellung IFA in Berlin auf dem Stand des ZVEI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09/16: BIBB-Christiani-Ausbildertag in Singen mit Dr. Zinke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11/16: IT-Gipfel der Bundesregierung in Saarbrücken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11/16: Fachtagung des BIBB/BMBF in Bonn „Berufsbildung: Automatisierung – Digitalisierung – Polarisierung“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02/17: 2. Platz Wettbewerb Digital Youngsters auf der Didacta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04/17: Besuch von Ministerin Prof. Dr. </a:t>
            </a:r>
            <a:r>
              <a:rPr lang="de-DE" altLang="de-DE" sz="1600" dirty="0" err="1"/>
              <a:t>Wanka</a:t>
            </a:r>
            <a:r>
              <a:rPr lang="de-DE" altLang="de-DE" sz="1600" dirty="0"/>
              <a:t> im VW Werk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04/17: Hannovermesse 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06/17: Ideenexpo in Hannover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06/17: Exponat auf der DIV-Bildungskonferenz 2017 in Berlin mit Brigitte Zypries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09/17: Ausstellung auf der internationalen Funkausstellung IFA in Berlin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10/17: Workshop Industrie-4.0 trifft Bildung-4.0 auf der KWB-Tagung in Schieder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11/17: Präsentation der Anlage der VW-Werksleitung (Herr Dr. Loth, Herr Osterloh) 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02/18: Präsentation auf dem Stand des Kultusministeriums auf der Didacta in Hannover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04/18: Präsentation auf der Hannovermesse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2018: Umsetzung als Best-Practice-Film für das BIBB</a:t>
            </a:r>
          </a:p>
          <a:p>
            <a:pPr>
              <a:spcBef>
                <a:spcPts val="400"/>
              </a:spcBef>
              <a:buBlip>
                <a:blip r:embed="rId3"/>
              </a:buBlip>
            </a:pPr>
            <a:r>
              <a:rPr lang="de-DE" altLang="de-DE" sz="1600" dirty="0"/>
              <a:t>2018: Start Umsetzung Smart-Factory-Labor des Landes Niedersachsens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90" y="4941926"/>
            <a:ext cx="2244321" cy="18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140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: nach rechts gekrümmt 2">
            <a:extLst>
              <a:ext uri="{FF2B5EF4-FFF2-40B4-BE49-F238E27FC236}">
                <a16:creationId xmlns:a16="http://schemas.microsoft.com/office/drawing/2014/main" id="{7AFA7CB7-0AF8-4C83-BA72-0E43068DCE22}"/>
              </a:ext>
            </a:extLst>
          </p:cNvPr>
          <p:cNvSpPr/>
          <p:nvPr/>
        </p:nvSpPr>
        <p:spPr bwMode="auto">
          <a:xfrm>
            <a:off x="10110457" y="3342755"/>
            <a:ext cx="779216" cy="1216014"/>
          </a:xfrm>
          <a:prstGeom prst="curvedRightArrow">
            <a:avLst>
              <a:gd name="adj1" fmla="val 25000"/>
              <a:gd name="adj2" fmla="val 50000"/>
              <a:gd name="adj3" fmla="val 319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18100"/>
            <a:ext cx="10363200" cy="68400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>
                <a:latin typeface="+mn-lt"/>
              </a:rPr>
              <a:t>Handlungsorientierte Projekte</a:t>
            </a:r>
          </a:p>
        </p:txBody>
      </p:sp>
      <p:pic>
        <p:nvPicPr>
          <p:cNvPr id="7" name="Picture 13" descr="Cover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687" y="1300284"/>
            <a:ext cx="1639888" cy="2574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8" name="Picture 14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3937" y="1664587"/>
            <a:ext cx="1770063" cy="2530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467837" y="1196130"/>
            <a:ext cx="3749296" cy="8156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kumimoji="0" lang="en-US" sz="1400" dirty="0">
                <a:solidFill>
                  <a:schemeClr val="tx1"/>
                </a:solidFill>
                <a:latin typeface="+mn-lt"/>
              </a:rPr>
              <a:t>Projektbuch 1 </a:t>
            </a: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(362 Seiten)</a:t>
            </a:r>
          </a:p>
          <a:p>
            <a:pPr>
              <a:spcBef>
                <a:spcPts val="600"/>
              </a:spcBef>
            </a:pP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978-3-427-44501-2 Schüler</a:t>
            </a:r>
            <a:br>
              <a:rPr kumimoji="0" lang="en-US" sz="1400" b="0" dirty="0">
                <a:solidFill>
                  <a:schemeClr val="tx1"/>
                </a:solidFill>
                <a:latin typeface="+mn-lt"/>
              </a:rPr>
            </a:b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978-3-427-44502-9 Lehrer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467837" y="2269739"/>
            <a:ext cx="4025174" cy="8156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kumimoji="0" lang="en-US" sz="1400" dirty="0">
                <a:solidFill>
                  <a:schemeClr val="tx1"/>
                </a:solidFill>
                <a:latin typeface="+mn-lt"/>
              </a:rPr>
              <a:t>Projektbuch 2 </a:t>
            </a: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(340 Seiten)</a:t>
            </a:r>
            <a:endParaRPr kumimoji="0" lang="en-US" sz="1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978-3-427-44503-6 Schüler</a:t>
            </a:r>
          </a:p>
          <a:p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978-3-427-44504-3 Lehrer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467837" y="3342755"/>
            <a:ext cx="5783262" cy="8156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t">
            <a:spAutoFit/>
          </a:bodyPr>
          <a:lstStyle/>
          <a:p>
            <a:r>
              <a:rPr kumimoji="0" lang="en-US" sz="1400" dirty="0">
                <a:solidFill>
                  <a:schemeClr val="tx1"/>
                </a:solidFill>
                <a:latin typeface="+mn-lt"/>
              </a:rPr>
              <a:t>EPLAN P8 Version 2 </a:t>
            </a: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(120 Seiten)</a:t>
            </a:r>
          </a:p>
          <a:p>
            <a:r>
              <a:rPr kumimoji="0" lang="en-US" sz="1400" dirty="0">
                <a:solidFill>
                  <a:schemeClr val="tx1"/>
                </a:solidFill>
                <a:latin typeface="+mn-lt"/>
              </a:rPr>
              <a:t>Praxistraining für Einsteiger</a:t>
            </a:r>
          </a:p>
          <a:p>
            <a:pPr>
              <a:spcBef>
                <a:spcPts val="600"/>
              </a:spcBef>
            </a:pP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978-3-427-44492-3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54377" y="4446669"/>
            <a:ext cx="8463465" cy="8156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t">
            <a:spAutoFit/>
          </a:bodyPr>
          <a:lstStyle/>
          <a:p>
            <a:r>
              <a:rPr kumimoji="0" lang="en-US" sz="1400" dirty="0">
                <a:solidFill>
                  <a:schemeClr val="tx1"/>
                </a:solidFill>
                <a:latin typeface="+mn-lt"/>
              </a:rPr>
              <a:t>Einzelprojekt 3 – „</a:t>
            </a:r>
            <a:r>
              <a:rPr kumimoji="0" lang="en-US" sz="1400" dirty="0" err="1">
                <a:solidFill>
                  <a:schemeClr val="tx1"/>
                </a:solidFill>
                <a:latin typeface="+mn-lt"/>
              </a:rPr>
              <a:t>Steuerungen</a:t>
            </a:r>
            <a:r>
              <a:rPr kumimoji="0"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en-US" sz="1400" dirty="0" err="1">
                <a:solidFill>
                  <a:schemeClr val="tx1"/>
                </a:solidFill>
                <a:latin typeface="+mn-lt"/>
              </a:rPr>
              <a:t>analysieren</a:t>
            </a:r>
            <a:r>
              <a:rPr kumimoji="0" lang="en-US" sz="1400" dirty="0">
                <a:solidFill>
                  <a:schemeClr val="tx1"/>
                </a:solidFill>
                <a:latin typeface="+mn-lt"/>
              </a:rPr>
              <a:t> und </a:t>
            </a:r>
            <a:r>
              <a:rPr kumimoji="0" lang="en-US" sz="1400" dirty="0" err="1">
                <a:solidFill>
                  <a:schemeClr val="tx1"/>
                </a:solidFill>
                <a:latin typeface="+mn-lt"/>
              </a:rPr>
              <a:t>anpassen</a:t>
            </a:r>
            <a:r>
              <a:rPr kumimoji="0" lang="en-US" sz="1400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>
              <a:spcBef>
                <a:spcPts val="600"/>
              </a:spcBef>
            </a:pP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978-3-427-44505-0 Schüler</a:t>
            </a:r>
          </a:p>
          <a:p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978-3-427-44506-7 Lehrer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156273" y="5541704"/>
            <a:ext cx="7687468" cy="10310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t">
            <a:spAutoFit/>
          </a:bodyPr>
          <a:lstStyle/>
          <a:p>
            <a:r>
              <a:rPr kumimoji="0" lang="en-US" sz="1400" dirty="0">
                <a:solidFill>
                  <a:schemeClr val="tx1"/>
                </a:solidFill>
                <a:latin typeface="+mn-lt"/>
              </a:rPr>
              <a:t>Einzelprojekt 6 – </a:t>
            </a:r>
            <a:r>
              <a:rPr kumimoji="0" lang="de-DE" sz="1400" dirty="0">
                <a:solidFill>
                  <a:schemeClr val="tx1"/>
                </a:solidFill>
                <a:latin typeface="+mn-lt"/>
              </a:rPr>
              <a:t>Eine Sortieranlage analysieren, </a:t>
            </a:r>
            <a:br>
              <a:rPr kumimoji="0" lang="de-DE" sz="1400" dirty="0">
                <a:solidFill>
                  <a:schemeClr val="tx1"/>
                </a:solidFill>
                <a:latin typeface="+mn-lt"/>
              </a:rPr>
            </a:br>
            <a:r>
              <a:rPr kumimoji="0" lang="de-DE" sz="1400" dirty="0">
                <a:solidFill>
                  <a:schemeClr val="tx1"/>
                </a:solidFill>
                <a:latin typeface="+mn-lt"/>
              </a:rPr>
              <a:t>erweitern und deren Sicherheit prüfen</a:t>
            </a:r>
            <a:endParaRPr kumimoji="0" lang="en-US" sz="1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978-3-427-44507-4 Schüler</a:t>
            </a:r>
          </a:p>
          <a:p>
            <a:r>
              <a:rPr kumimoji="0" lang="en-US" sz="1400" b="0" dirty="0">
                <a:solidFill>
                  <a:schemeClr val="tx1"/>
                </a:solidFill>
                <a:latin typeface="+mn-lt"/>
              </a:rPr>
              <a:t>ISBN 978-3-427-44508-1  Lehrer</a:t>
            </a:r>
          </a:p>
        </p:txBody>
      </p:sp>
      <p:pic>
        <p:nvPicPr>
          <p:cNvPr id="14" name="Picture 4" descr="http://f.sbzo.de/shopbilder/150/978-3-427-44505-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33" y="4265644"/>
            <a:ext cx="1233554" cy="173520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ver zu 978-3-427-44507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33" y="5011164"/>
            <a:ext cx="1233554" cy="173520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90" y="2954725"/>
            <a:ext cx="1196521" cy="169200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" name="Rechteck 1"/>
          <p:cNvSpPr/>
          <p:nvPr/>
        </p:nvSpPr>
        <p:spPr>
          <a:xfrm rot="894441">
            <a:off x="6814398" y="1640842"/>
            <a:ext cx="24429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Entwickelt in Wolfsburg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8FA4461-241D-444B-9D26-1AFB1F6F6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412092" y="3452010"/>
            <a:ext cx="255054" cy="697429"/>
          </a:xfrm>
          <a:prstGeom prst="rect">
            <a:avLst/>
          </a:prstGeom>
        </p:spPr>
      </p:pic>
      <p:sp>
        <p:nvSpPr>
          <p:cNvPr id="19" name="Pfeil: nach rechts gekrümmt 18">
            <a:extLst>
              <a:ext uri="{FF2B5EF4-FFF2-40B4-BE49-F238E27FC236}">
                <a16:creationId xmlns:a16="http://schemas.microsoft.com/office/drawing/2014/main" id="{088F610F-1C23-4455-B00D-7274B67E3E59}"/>
              </a:ext>
            </a:extLst>
          </p:cNvPr>
          <p:cNvSpPr/>
          <p:nvPr/>
        </p:nvSpPr>
        <p:spPr bwMode="auto">
          <a:xfrm flipH="1" flipV="1">
            <a:off x="10946046" y="3267201"/>
            <a:ext cx="779216" cy="1216014"/>
          </a:xfrm>
          <a:prstGeom prst="curvedRightArrow">
            <a:avLst>
              <a:gd name="adj1" fmla="val 25000"/>
              <a:gd name="adj2" fmla="val 50000"/>
              <a:gd name="adj3" fmla="val 319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2E3CAA0-319A-44E3-A88E-F3B411449A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3781" y="3480692"/>
            <a:ext cx="255054" cy="69742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11278AC-F17C-47CD-BF4D-7BF9FF3B1993}"/>
              </a:ext>
            </a:extLst>
          </p:cNvPr>
          <p:cNvSpPr txBox="1"/>
          <p:nvPr/>
        </p:nvSpPr>
        <p:spPr>
          <a:xfrm>
            <a:off x="10110457" y="2925507"/>
            <a:ext cx="172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Handle sozial,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3621926-5766-4E05-81E2-C1D0C164289C}"/>
              </a:ext>
            </a:extLst>
          </p:cNvPr>
          <p:cNvSpPr txBox="1"/>
          <p:nvPr/>
        </p:nvSpPr>
        <p:spPr>
          <a:xfrm>
            <a:off x="10238542" y="4504849"/>
            <a:ext cx="162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kaufe lokal.</a:t>
            </a:r>
          </a:p>
        </p:txBody>
      </p:sp>
      <p:pic>
        <p:nvPicPr>
          <p:cNvPr id="21" name="Picture 14" descr="Cover">
            <a:extLst>
              <a:ext uri="{FF2B5EF4-FFF2-40B4-BE49-F238E27FC236}">
                <a16:creationId xmlns:a16="http://schemas.microsoft.com/office/drawing/2014/main" id="{86A3B1B0-32A4-4E85-AEB3-BF31C96A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3975" y="3674053"/>
            <a:ext cx="214742" cy="31070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9967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/>
          <a:stretch/>
        </p:blipFill>
        <p:spPr>
          <a:xfrm>
            <a:off x="7924967" y="3611699"/>
            <a:ext cx="4009859" cy="3217727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936" y="383370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Was ist Industrie-4.0 (u.a.)?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45636" y="1237245"/>
            <a:ext cx="8413750" cy="539682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dirty="0"/>
              <a:t>Internet of Things/Data in the cloud: Alles ist miteinander vernetzt/ möglichst viele Daten werden zur Analyse in Datenbanken gespeichert. 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Smart Devices: Die Bestellung läuft per Web, per App, die Maschinendaten und Produktdaten sind überall verfügbar.  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Individuelles Produkt: Ich kann mir jederzeit (24/7) mein individuelles Produkt bestellen, welches unmittelbar und automatisiert in den Produktionsprozess eingereiht wird.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Augmented &amp; Virtual Reality: Zusätzliche Informationen werden </a:t>
            </a:r>
            <a:br>
              <a:rPr lang="de-DE" dirty="0"/>
            </a:br>
            <a:r>
              <a:rPr lang="de-DE" dirty="0"/>
              <a:t>dem Menschen direkt an der Anlage zur Verfügung gestellt.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Mensch-Maschine-Interaktion: Die Maschine überwacht sich </a:t>
            </a:r>
            <a:br>
              <a:rPr lang="de-DE" dirty="0"/>
            </a:br>
            <a:r>
              <a:rPr lang="de-DE" dirty="0"/>
              <a:t>selbst und meldet dem Menschen vorausschauend mögliche Fehlerzustände.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Digital Twin: Die Maschine funktioniert nicht nur real sondern </a:t>
            </a:r>
            <a:br>
              <a:rPr lang="de-DE" dirty="0"/>
            </a:br>
            <a:r>
              <a:rPr lang="de-DE" dirty="0"/>
              <a:t>auch virtuell. </a:t>
            </a:r>
          </a:p>
        </p:txBody>
      </p:sp>
    </p:spTree>
    <p:extLst>
      <p:ext uri="{BB962C8B-B14F-4D97-AF65-F5344CB8AC3E}">
        <p14:creationId xmlns:p14="http://schemas.microsoft.com/office/powerpoint/2010/main" val="535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/>
          <a:stretch/>
        </p:blipFill>
        <p:spPr>
          <a:xfrm>
            <a:off x="7928677" y="3640273"/>
            <a:ext cx="4009859" cy="3217727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61" y="383370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Herausforderungen Industrie-4.0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261" y="1237245"/>
            <a:ext cx="8413750" cy="4538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2000" dirty="0"/>
              <a:t>Die steigende Digitalisierung erfordert zusätzliches Wissen über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die Vernetzung von Automatisierungskomponenten und IT-Systemen.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die Datenzuordnung zum Stückgut in Produktionsprozessen.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die Kenntnis über komplexere Automatisierungstechnologien wie RFID, DataMatrix-/QR-Code, IO-Link, PROFINET, …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unterschiedliche Programmierumgebungen und Programmiersprachen. 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die Visualisierung von Daten aus Produktionsprozessen. 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die Erfassung von Produktionsdaten für die Wirtschaft 4.0.</a:t>
            </a:r>
          </a:p>
          <a:p>
            <a:pPr eaLnBrk="1" hangingPunct="1">
              <a:spcBef>
                <a:spcPct val="60000"/>
              </a:spcBef>
            </a:pPr>
            <a:r>
              <a:rPr lang="de-DE" dirty="0"/>
              <a:t>Simulationstools. </a:t>
            </a:r>
          </a:p>
        </p:txBody>
      </p:sp>
      <p:sp>
        <p:nvSpPr>
          <p:cNvPr id="5" name="Abgerundetes Rechteck 8"/>
          <p:cNvSpPr/>
          <p:nvPr/>
        </p:nvSpPr>
        <p:spPr bwMode="auto">
          <a:xfrm rot="20960297">
            <a:off x="3474253" y="5139058"/>
            <a:ext cx="4077076" cy="807718"/>
          </a:xfrm>
          <a:prstGeom prst="round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latin typeface="+mn-lt"/>
              </a:rPr>
              <a:t>Idee: Entwurf einer kompakten Industrie-4.0-Anlage</a:t>
            </a:r>
          </a:p>
        </p:txBody>
      </p:sp>
    </p:spTree>
    <p:extLst>
      <p:ext uri="{BB962C8B-B14F-4D97-AF65-F5344CB8AC3E}">
        <p14:creationId xmlns:p14="http://schemas.microsoft.com/office/powerpoint/2010/main" val="3512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9704" y="894265"/>
            <a:ext cx="736021" cy="106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44" y="5535214"/>
            <a:ext cx="1436721" cy="121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6" y="2343360"/>
            <a:ext cx="2486761" cy="2717654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1608859" y="4237338"/>
            <a:ext cx="2320396" cy="62008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+mn-lt"/>
              </a:rPr>
              <a:t>Produktions-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&amp; Kostenplanung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96" y="1063156"/>
            <a:ext cx="882512" cy="1201493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 bwMode="auto">
          <a:xfrm>
            <a:off x="4661456" y="1705529"/>
            <a:ext cx="2127485" cy="518521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+mn-lt"/>
              </a:rPr>
              <a:t>  Logistik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8201979" y="2565667"/>
            <a:ext cx="2320396" cy="518521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+mn-lt"/>
              </a:rPr>
              <a:t>Instandhaltung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8210384" y="1278960"/>
            <a:ext cx="2494146" cy="1604649"/>
            <a:chOff x="6625850" y="1924256"/>
            <a:chExt cx="2494146" cy="1604649"/>
          </a:xfrm>
        </p:grpSpPr>
        <p:sp>
          <p:nvSpPr>
            <p:cNvPr id="17" name="Abgerundetes Rechteck 16"/>
            <p:cNvSpPr/>
            <p:nvPr/>
          </p:nvSpPr>
          <p:spPr bwMode="auto">
            <a:xfrm>
              <a:off x="6625850" y="2657800"/>
              <a:ext cx="2348473" cy="51852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latin typeface="+mn-lt"/>
                </a:rPr>
                <a:t>Historie + </a:t>
              </a:r>
              <a:br>
                <a:rPr lang="de-DE" sz="1600" dirty="0">
                  <a:latin typeface="+mn-lt"/>
                </a:rPr>
              </a:br>
              <a:r>
                <a:rPr lang="de-DE" sz="1600" dirty="0">
                  <a:latin typeface="+mn-lt"/>
                </a:rPr>
                <a:t>Push-Mail/Txt2Voice</a:t>
              </a:r>
            </a:p>
          </p:txBody>
        </p:sp>
        <p:sp>
          <p:nvSpPr>
            <p:cNvPr id="18" name="Gebogener Pfeil 17"/>
            <p:cNvSpPr/>
            <p:nvPr/>
          </p:nvSpPr>
          <p:spPr bwMode="auto">
            <a:xfrm rot="14430197" flipV="1">
              <a:off x="8101105" y="2528399"/>
              <a:ext cx="774797" cy="1226216"/>
            </a:xfrm>
            <a:prstGeom prst="circularArrow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0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765" y="1924256"/>
              <a:ext cx="1156231" cy="676883"/>
            </a:xfrm>
            <a:prstGeom prst="rect">
              <a:avLst/>
            </a:prstGeom>
          </p:spPr>
        </p:pic>
      </p:grpSp>
      <p:sp>
        <p:nvSpPr>
          <p:cNvPr id="26" name="Abgerundetes Rechteck 25"/>
          <p:cNvSpPr/>
          <p:nvPr/>
        </p:nvSpPr>
        <p:spPr bwMode="auto">
          <a:xfrm>
            <a:off x="3689501" y="5811287"/>
            <a:ext cx="2201774" cy="658493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+mn-lt"/>
              </a:rPr>
              <a:t>Auftrags-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management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221979" y="3237985"/>
            <a:ext cx="3812541" cy="1346341"/>
            <a:chOff x="-837414" y="1423090"/>
            <a:chExt cx="3812541" cy="1346341"/>
          </a:xfrm>
        </p:grpSpPr>
        <p:sp>
          <p:nvSpPr>
            <p:cNvPr id="9" name="Abgerundetes Rechteck 8"/>
            <p:cNvSpPr/>
            <p:nvPr/>
          </p:nvSpPr>
          <p:spPr bwMode="auto">
            <a:xfrm>
              <a:off x="694705" y="1853643"/>
              <a:ext cx="2122087" cy="51852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latin typeface="+mn-lt"/>
                </a:rPr>
                <a:t>Historie</a:t>
              </a:r>
            </a:p>
          </p:txBody>
        </p:sp>
        <p:sp>
          <p:nvSpPr>
            <p:cNvPr id="12" name="Gebogener Pfeil 11"/>
            <p:cNvSpPr/>
            <p:nvPr/>
          </p:nvSpPr>
          <p:spPr bwMode="auto">
            <a:xfrm rot="14430197" flipV="1">
              <a:off x="1974620" y="1768925"/>
              <a:ext cx="774797" cy="1226216"/>
            </a:xfrm>
            <a:prstGeom prst="circularArrow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0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aphicFrame>
          <p:nvGraphicFramePr>
            <p:cNvPr id="5" name="Diagramm 4"/>
            <p:cNvGraphicFramePr/>
            <p:nvPr>
              <p:extLst>
                <p:ext uri="{D42A27DB-BD31-4B8C-83A1-F6EECF244321}">
                  <p14:modId xmlns:p14="http://schemas.microsoft.com/office/powerpoint/2010/main" val="2924223578"/>
                </p:ext>
              </p:extLst>
            </p:nvPr>
          </p:nvGraphicFramePr>
          <p:xfrm>
            <a:off x="-837414" y="1423090"/>
            <a:ext cx="2167300" cy="982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39" name="Gruppieren 38"/>
          <p:cNvGrpSpPr/>
          <p:nvPr/>
        </p:nvGrpSpPr>
        <p:grpSpPr>
          <a:xfrm>
            <a:off x="1267503" y="5225334"/>
            <a:ext cx="4903459" cy="1626875"/>
            <a:chOff x="13003" y="5225333"/>
            <a:chExt cx="4903459" cy="162687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3" y="5315960"/>
              <a:ext cx="2276939" cy="1536248"/>
            </a:xfrm>
            <a:prstGeom prst="rect">
              <a:avLst/>
            </a:prstGeom>
          </p:spPr>
        </p:pic>
        <p:sp>
          <p:nvSpPr>
            <p:cNvPr id="27" name="Abgerundetes Rechteck 26"/>
            <p:cNvSpPr/>
            <p:nvPr/>
          </p:nvSpPr>
          <p:spPr bwMode="auto">
            <a:xfrm>
              <a:off x="2399607" y="5225333"/>
              <a:ext cx="1872198" cy="51852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latin typeface="+mn-lt"/>
                </a:rPr>
                <a:t>Stückzahl „1“-Produktion</a:t>
              </a:r>
            </a:p>
          </p:txBody>
        </p:sp>
        <p:sp>
          <p:nvSpPr>
            <p:cNvPr id="28" name="Gebogener Pfeil 27"/>
            <p:cNvSpPr/>
            <p:nvPr/>
          </p:nvSpPr>
          <p:spPr bwMode="auto">
            <a:xfrm rot="14430197" flipV="1">
              <a:off x="3876721" y="5118234"/>
              <a:ext cx="774797" cy="1226216"/>
            </a:xfrm>
            <a:prstGeom prst="circularArrow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0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" name="Rechteck 3"/>
            <p:cNvSpPr/>
            <p:nvPr/>
          </p:nvSpPr>
          <p:spPr>
            <a:xfrm rot="2157788">
              <a:off x="459393" y="5915326"/>
              <a:ext cx="60786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1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BBS2</a:t>
              </a:r>
            </a:p>
            <a:p>
              <a:pPr algn="ctr"/>
              <a:r>
                <a:rPr lang="de-DE" sz="10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0123    </a:t>
              </a:r>
            </a:p>
          </p:txBody>
        </p: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766" y="6196532"/>
              <a:ext cx="631696" cy="631696"/>
            </a:xfrm>
            <a:prstGeom prst="rect">
              <a:avLst/>
            </a:prstGeom>
          </p:spPr>
        </p:pic>
      </p:grpSp>
      <p:sp>
        <p:nvSpPr>
          <p:cNvPr id="34" name="Rechteck 33"/>
          <p:cNvSpPr/>
          <p:nvPr/>
        </p:nvSpPr>
        <p:spPr>
          <a:xfrm>
            <a:off x="5333581" y="2690215"/>
            <a:ext cx="1569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ERP/MES</a:t>
            </a:r>
          </a:p>
        </p:txBody>
      </p:sp>
      <p:grpSp>
        <p:nvGrpSpPr>
          <p:cNvPr id="36" name="Gruppieren 35"/>
          <p:cNvGrpSpPr/>
          <p:nvPr/>
        </p:nvGrpSpPr>
        <p:grpSpPr>
          <a:xfrm>
            <a:off x="4441901" y="1086123"/>
            <a:ext cx="2522225" cy="1033741"/>
            <a:chOff x="3357457" y="1086122"/>
            <a:chExt cx="2522225" cy="1033741"/>
          </a:xfrm>
        </p:grpSpPr>
        <p:sp>
          <p:nvSpPr>
            <p:cNvPr id="14" name="Abgerundetes Rechteck 13"/>
            <p:cNvSpPr/>
            <p:nvPr/>
          </p:nvSpPr>
          <p:spPr bwMode="auto">
            <a:xfrm>
              <a:off x="3357457" y="1086122"/>
              <a:ext cx="1872198" cy="518521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latin typeface="+mn-lt"/>
                </a:rPr>
                <a:t>Lagerbestand + Push-Message</a:t>
              </a:r>
            </a:p>
          </p:txBody>
        </p:sp>
        <p:sp>
          <p:nvSpPr>
            <p:cNvPr id="15" name="Gebogener Pfeil 14"/>
            <p:cNvSpPr/>
            <p:nvPr/>
          </p:nvSpPr>
          <p:spPr bwMode="auto">
            <a:xfrm rot="14430197" flipV="1">
              <a:off x="4879175" y="1012476"/>
              <a:ext cx="774797" cy="1226216"/>
            </a:xfrm>
            <a:prstGeom prst="circularArrow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0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Rechteck 34"/>
            <p:cNvSpPr/>
            <p:nvPr/>
          </p:nvSpPr>
          <p:spPr>
            <a:xfrm rot="20742805">
              <a:off x="3520122" y="1658198"/>
              <a:ext cx="85311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de-DE" sz="2400" dirty="0">
                  <a:ln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www</a:t>
              </a:r>
            </a:p>
          </p:txBody>
        </p:sp>
      </p:grpSp>
      <p:sp>
        <p:nvSpPr>
          <p:cNvPr id="29" name="Abgerundetes Rechteck 28"/>
          <p:cNvSpPr/>
          <p:nvPr/>
        </p:nvSpPr>
        <p:spPr bwMode="auto">
          <a:xfrm>
            <a:off x="7596560" y="6196533"/>
            <a:ext cx="2320396" cy="51852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+mn-lt"/>
              </a:rPr>
              <a:t>Energiemanagement</a:t>
            </a:r>
          </a:p>
        </p:txBody>
      </p:sp>
      <p:sp>
        <p:nvSpPr>
          <p:cNvPr id="31" name="Gebogener Pfeil 30"/>
          <p:cNvSpPr/>
          <p:nvPr/>
        </p:nvSpPr>
        <p:spPr bwMode="auto">
          <a:xfrm rot="14430197" flipV="1">
            <a:off x="9154793" y="5448512"/>
            <a:ext cx="774797" cy="1226216"/>
          </a:xfrm>
          <a:prstGeom prst="circular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05" y="3556061"/>
            <a:ext cx="850497" cy="15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bgerundetes Rechteck 44"/>
          <p:cNvSpPr/>
          <p:nvPr/>
        </p:nvSpPr>
        <p:spPr bwMode="auto">
          <a:xfrm>
            <a:off x="1413694" y="2289379"/>
            <a:ext cx="2320396" cy="62008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+mn-lt"/>
              </a:rPr>
              <a:t>Qualifizierung</a:t>
            </a:r>
          </a:p>
        </p:txBody>
      </p:sp>
      <p:grpSp>
        <p:nvGrpSpPr>
          <p:cNvPr id="40" name="Gruppieren 39"/>
          <p:cNvGrpSpPr/>
          <p:nvPr/>
        </p:nvGrpSpPr>
        <p:grpSpPr>
          <a:xfrm>
            <a:off x="589313" y="1082470"/>
            <a:ext cx="3188919" cy="1510321"/>
            <a:chOff x="-262810" y="1084053"/>
            <a:chExt cx="3188919" cy="1510321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322" y="1084053"/>
              <a:ext cx="931634" cy="692873"/>
            </a:xfrm>
            <a:prstGeom prst="rect">
              <a:avLst/>
            </a:prstGeom>
          </p:spPr>
        </p:pic>
        <p:sp>
          <p:nvSpPr>
            <p:cNvPr id="48" name="Gebogener Pfeil 47"/>
            <p:cNvSpPr/>
            <p:nvPr/>
          </p:nvSpPr>
          <p:spPr bwMode="auto">
            <a:xfrm rot="14430197" flipV="1">
              <a:off x="1925602" y="1593868"/>
              <a:ext cx="774797" cy="1226216"/>
            </a:xfrm>
            <a:prstGeom prst="circularArrow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0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Abgerundetes Rechteck 49"/>
            <p:cNvSpPr/>
            <p:nvPr/>
          </p:nvSpPr>
          <p:spPr bwMode="auto">
            <a:xfrm>
              <a:off x="-262810" y="1645969"/>
              <a:ext cx="2573471" cy="51852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latin typeface="+mn-lt"/>
                </a:rPr>
                <a:t>Moodle basiertes</a:t>
              </a:r>
            </a:p>
            <a:p>
              <a:pPr algn="ctr"/>
              <a:r>
                <a:rPr lang="de-DE" sz="1600" dirty="0">
                  <a:latin typeface="+mn-lt"/>
                </a:rPr>
                <a:t>Industrie-4.0-Training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6666433" y="5535214"/>
            <a:ext cx="2891624" cy="1149250"/>
            <a:chOff x="725936" y="3805379"/>
            <a:chExt cx="2891624" cy="1149250"/>
          </a:xfrm>
        </p:grpSpPr>
        <p:pic>
          <p:nvPicPr>
            <p:cNvPr id="1026" name="Picture 2" descr="glühlampe_AN1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6" y="3850584"/>
              <a:ext cx="1104045" cy="1104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0" name="Abgerundetes Rechteck 29"/>
            <p:cNvSpPr/>
            <p:nvPr/>
          </p:nvSpPr>
          <p:spPr bwMode="auto">
            <a:xfrm>
              <a:off x="1495473" y="3805379"/>
              <a:ext cx="2122087" cy="51852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latin typeface="+mn-lt"/>
                </a:rPr>
                <a:t>Kosten, Historie, Stand-by-Modi</a:t>
              </a: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8130398" y="3410915"/>
            <a:ext cx="2273593" cy="1277192"/>
            <a:chOff x="5572887" y="5042898"/>
            <a:chExt cx="2273593" cy="1277192"/>
          </a:xfrm>
        </p:grpSpPr>
        <p:sp>
          <p:nvSpPr>
            <p:cNvPr id="22" name="Abgerundetes Rechteck 21"/>
            <p:cNvSpPr/>
            <p:nvPr/>
          </p:nvSpPr>
          <p:spPr bwMode="auto">
            <a:xfrm>
              <a:off x="5572887" y="5538529"/>
              <a:ext cx="1872198" cy="518521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latin typeface="+mn-lt"/>
                </a:rPr>
                <a:t>Historie + </a:t>
              </a:r>
              <a:br>
                <a:rPr lang="de-DE" sz="1600" dirty="0">
                  <a:latin typeface="+mn-lt"/>
                </a:rPr>
              </a:br>
              <a:r>
                <a:rPr lang="de-DE" sz="1600" dirty="0">
                  <a:latin typeface="+mn-lt"/>
                </a:rPr>
                <a:t>Push-Mail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>
                  <a:off x="6731678" y="5228784"/>
                  <a:ext cx="29655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678" y="5228784"/>
                  <a:ext cx="296556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18367" r="-18367" b="-8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6013627" y="5042898"/>
                  <a:ext cx="59952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627" y="5042898"/>
                  <a:ext cx="599523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10204" r="-11224" b="-16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Gebogener Pfeil 22"/>
            <p:cNvSpPr/>
            <p:nvPr/>
          </p:nvSpPr>
          <p:spPr bwMode="auto">
            <a:xfrm rot="14430197" flipV="1">
              <a:off x="6845973" y="5319584"/>
              <a:ext cx="774797" cy="122621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7999602"/>
                <a:gd name="adj5" fmla="val 12500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0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21" name="Abgerundetes Rechteck 20"/>
          <p:cNvSpPr/>
          <p:nvPr/>
        </p:nvSpPr>
        <p:spPr bwMode="auto">
          <a:xfrm>
            <a:off x="7886000" y="4481728"/>
            <a:ext cx="1851705" cy="65849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+mn-lt"/>
              </a:rPr>
              <a:t>Qualitäts-management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10838319" y="1581926"/>
            <a:ext cx="503039" cy="770866"/>
            <a:chOff x="7999639" y="1142236"/>
            <a:chExt cx="611385" cy="1007465"/>
          </a:xfrm>
        </p:grpSpPr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9" y="1142236"/>
              <a:ext cx="611385" cy="1007465"/>
            </a:xfrm>
            <a:prstGeom prst="rect">
              <a:avLst/>
            </a:prstGeom>
          </p:spPr>
        </p:pic>
        <p:pic>
          <p:nvPicPr>
            <p:cNvPr id="46" name="Picture 2" descr="C:\Users\S. Manemann\AppData\Local\Microsoft\Windows\Temporary Internet Files\Content.IE5\J28FN83D\1024px-Loudspeaker.svg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615" y="1378835"/>
              <a:ext cx="490051" cy="490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Grafik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26" y="2764140"/>
            <a:ext cx="535574" cy="1119174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 rot="20742805">
            <a:off x="4922266" y="3163974"/>
            <a:ext cx="1074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3200" dirty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www</a:t>
            </a:r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7" y="1170627"/>
            <a:ext cx="414814" cy="822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10515267" y="3866137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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267" y="3866137"/>
                <a:ext cx="336631" cy="369332"/>
              </a:xfrm>
              <a:prstGeom prst="rect">
                <a:avLst/>
              </a:prstGeom>
              <a:blipFill>
                <a:blip r:embed="rId22"/>
                <a:stretch>
                  <a:fillRect l="-20000" r="-23636"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feld 55"/>
          <p:cNvSpPr txBox="1"/>
          <p:nvPr/>
        </p:nvSpPr>
        <p:spPr>
          <a:xfrm>
            <a:off x="10600163" y="3456728"/>
            <a:ext cx="6267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MHD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EF5DC93F-EA47-4066-9792-E632F9085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566" y="389073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Die Idee: Industrie-4.0-Abfüllanlage</a:t>
            </a:r>
          </a:p>
        </p:txBody>
      </p:sp>
    </p:spTree>
    <p:extLst>
      <p:ext uri="{BB962C8B-B14F-4D97-AF65-F5344CB8AC3E}">
        <p14:creationId xmlns:p14="http://schemas.microsoft.com/office/powerpoint/2010/main" val="2130874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26" grpId="0" animBg="1"/>
      <p:bldP spid="29" grpId="0" animBg="1"/>
      <p:bldP spid="31" grpId="0" animBg="1"/>
      <p:bldP spid="45" grpId="0" animBg="1"/>
      <p:bldP spid="21" grpId="0" animBg="1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platzhalter 3"/>
          <p:cNvSpPr>
            <a:spLocks noGrp="1"/>
          </p:cNvSpPr>
          <p:nvPr>
            <p:ph type="body" sz="half" idx="1"/>
          </p:nvPr>
        </p:nvSpPr>
        <p:spPr>
          <a:xfrm>
            <a:off x="532061" y="1162926"/>
            <a:ext cx="8496300" cy="5366487"/>
          </a:xfrm>
        </p:spPr>
        <p:txBody>
          <a:bodyPr/>
          <a:lstStyle/>
          <a:p>
            <a:pPr>
              <a:spcBef>
                <a:spcPts val="1000"/>
              </a:spcBef>
              <a:buBlip>
                <a:blip r:embed="rId3"/>
              </a:buBlip>
            </a:pPr>
            <a:r>
              <a:rPr lang="de-DE" altLang="de-DE" dirty="0"/>
              <a:t>Industrie-4.0-Anlage als Lernträger für die industrielle Ausbildung</a:t>
            </a:r>
          </a:p>
          <a:p>
            <a:pPr>
              <a:spcBef>
                <a:spcPts val="1000"/>
              </a:spcBef>
              <a:buBlip>
                <a:blip r:embed="rId3"/>
              </a:buBlip>
            </a:pPr>
            <a:r>
              <a:rPr lang="de-DE" altLang="de-DE" dirty="0"/>
              <a:t>Abdeckung vieler Trainingsbereiche bis zum Qualitätsmanagement</a:t>
            </a:r>
          </a:p>
          <a:p>
            <a:pPr>
              <a:spcBef>
                <a:spcPts val="1000"/>
              </a:spcBef>
              <a:buBlip>
                <a:blip r:embed="rId3"/>
              </a:buBlip>
            </a:pPr>
            <a:r>
              <a:rPr lang="de-DE" altLang="de-DE" dirty="0"/>
              <a:t>Integration diverser Technologien: SPS, Vernetzung, Datenbanken …</a:t>
            </a:r>
          </a:p>
          <a:p>
            <a:pPr>
              <a:spcBef>
                <a:spcPts val="1000"/>
              </a:spcBef>
              <a:buBlip>
                <a:blip r:embed="rId3"/>
              </a:buBlip>
            </a:pPr>
            <a:r>
              <a:rPr lang="de-DE" altLang="de-DE" dirty="0"/>
              <a:t>Eingesetzte Industrie-4.0-Technologien können direkt ausprobiert und nachvollzogen werden. </a:t>
            </a:r>
          </a:p>
          <a:p>
            <a:pPr>
              <a:spcBef>
                <a:spcPts val="1000"/>
              </a:spcBef>
              <a:buBlip>
                <a:blip r:embed="rId3"/>
              </a:buBlip>
            </a:pPr>
            <a:r>
              <a:rPr lang="de-DE" altLang="de-DE" dirty="0"/>
              <a:t>Ausprobieren, Sehen &amp; Verstehen der Technologien im Gesamtsystem </a:t>
            </a:r>
          </a:p>
          <a:p>
            <a:pPr>
              <a:spcBef>
                <a:spcPts val="1000"/>
              </a:spcBef>
              <a:buBlip>
                <a:blip r:embed="rId3"/>
              </a:buBlip>
            </a:pPr>
            <a:r>
              <a:rPr lang="de-DE" altLang="de-DE" dirty="0"/>
              <a:t>Die Anlage funktioniert auch ohne Industrie-4.0!</a:t>
            </a:r>
          </a:p>
          <a:p>
            <a:pPr>
              <a:spcBef>
                <a:spcPts val="1000"/>
              </a:spcBef>
              <a:buBlip>
                <a:blip r:embed="rId3"/>
              </a:buBlip>
            </a:pPr>
            <a:r>
              <a:rPr lang="de-DE" altLang="de-DE" dirty="0"/>
              <a:t>Die Technologien können aus der Produktion in die Schulungsanlage gebracht werden und umgekehrt. </a:t>
            </a:r>
          </a:p>
          <a:p>
            <a:pPr>
              <a:spcBef>
                <a:spcPts val="1000"/>
              </a:spcBef>
              <a:buBlip>
                <a:blip r:embed="rId3"/>
              </a:buBlip>
            </a:pPr>
            <a:r>
              <a:rPr lang="de-DE" altLang="de-DE" dirty="0"/>
              <a:t>Welche sind die realisierten Industrie-4.0-Technologien?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9" y="4917177"/>
            <a:ext cx="2244321" cy="185085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120C829-E9A9-4457-BF7A-FCA110A0B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333" y="389073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Die Idee: Industrie-4.0-Abfüllanlage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DAC608-3A57-4513-A53C-0DAD0BFB6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96" y="2438145"/>
            <a:ext cx="2126656" cy="42172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7A00DED-34FE-4DFD-A1C2-141FC24D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97" y="5634647"/>
            <a:ext cx="103822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018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" t="-3361" r="4760" b="11270"/>
          <a:stretch/>
        </p:blipFill>
        <p:spPr>
          <a:xfrm>
            <a:off x="9626967" y="4166977"/>
            <a:ext cx="2565033" cy="2691023"/>
          </a:xfrm>
          <a:prstGeom prst="rect">
            <a:avLst/>
          </a:prstGeom>
        </p:spPr>
      </p:pic>
      <p:sp>
        <p:nvSpPr>
          <p:cNvPr id="40" name="Textplatzhalter 3"/>
          <p:cNvSpPr>
            <a:spLocks noGrp="1"/>
          </p:cNvSpPr>
          <p:nvPr>
            <p:ph type="body" sz="half" idx="1"/>
          </p:nvPr>
        </p:nvSpPr>
        <p:spPr>
          <a:xfrm>
            <a:off x="532060" y="1158878"/>
            <a:ext cx="9680344" cy="5554156"/>
          </a:xfrm>
        </p:spPr>
        <p:txBody>
          <a:bodyPr/>
          <a:lstStyle/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Stückzahl „1“-Produktion &gt; individuelles Produkt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Produktionsdaten web-basiert gespeichert (in der Cloud)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Individuelle Produktionsdaten einer Dose web-basiert </a:t>
            </a:r>
            <a:br>
              <a:rPr lang="de-DE" altLang="de-DE" dirty="0"/>
            </a:br>
            <a:r>
              <a:rPr lang="de-DE" altLang="de-DE" dirty="0"/>
              <a:t>über QR-Code mit dem Smartphone abrufbar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Smartphone-App für die Produktionsanlagensteuerung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Zugriff auf die Anlage über Ethernet bis zu einzelnen Geräten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Bildung-4.0 durch QR-Code-Verlinkung auf die online Lernplattform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Energiedatenerfassung pro M&amp;M-Dose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Digitaler Zwilling über die CAD-Konstruktion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de-DE" altLang="de-DE" dirty="0"/>
              <a:t>Selbstdiagnose mit automatischer Benachrichtigung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de-DE" sz="2400" dirty="0"/>
              <a:t>   Vernetzung von Mensch und Maschine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44" y="1343821"/>
            <a:ext cx="1069319" cy="2234526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B38B37E-4CAB-41CC-B434-38DF83024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332" y="389073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Integrierte Industrie-4.0-Technologien</a:t>
            </a:r>
          </a:p>
        </p:txBody>
      </p:sp>
    </p:spTree>
    <p:extLst>
      <p:ext uri="{BB962C8B-B14F-4D97-AF65-F5344CB8AC3E}">
        <p14:creationId xmlns:p14="http://schemas.microsoft.com/office/powerpoint/2010/main" val="31609003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71" y="2307383"/>
            <a:ext cx="4328894" cy="3013788"/>
          </a:xfrm>
          <a:prstGeom prst="rect">
            <a:avLst/>
          </a:prstGeom>
        </p:spPr>
      </p:pic>
      <p:sp>
        <p:nvSpPr>
          <p:cNvPr id="6" name="Abgerundetes Rechteck 8"/>
          <p:cNvSpPr/>
          <p:nvPr/>
        </p:nvSpPr>
        <p:spPr bwMode="auto">
          <a:xfrm>
            <a:off x="7049928" y="4535367"/>
            <a:ext cx="1962231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Virtuelle Anlagen</a:t>
            </a:r>
          </a:p>
        </p:txBody>
      </p:sp>
      <p:sp>
        <p:nvSpPr>
          <p:cNvPr id="7" name="Abgerundetes Rechteck 8"/>
          <p:cNvSpPr/>
          <p:nvPr/>
        </p:nvSpPr>
        <p:spPr bwMode="auto">
          <a:xfrm>
            <a:off x="6100276" y="1346782"/>
            <a:ext cx="1748862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TIA-Portal</a:t>
            </a:r>
          </a:p>
        </p:txBody>
      </p:sp>
      <p:sp>
        <p:nvSpPr>
          <p:cNvPr id="8" name="Abgerundetes Rechteck 8"/>
          <p:cNvSpPr/>
          <p:nvPr/>
        </p:nvSpPr>
        <p:spPr bwMode="auto">
          <a:xfrm>
            <a:off x="7130628" y="1755691"/>
            <a:ext cx="2206041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Datenbanken</a:t>
            </a:r>
          </a:p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mit Cloud-Anbindung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8488766" y="3044682"/>
            <a:ext cx="1835406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SPS-SPS-Kommunikation</a:t>
            </a:r>
          </a:p>
        </p:txBody>
      </p:sp>
      <p:sp>
        <p:nvSpPr>
          <p:cNvPr id="10" name="Abgerundetes Rechteck 8"/>
          <p:cNvSpPr/>
          <p:nvPr/>
        </p:nvSpPr>
        <p:spPr bwMode="auto">
          <a:xfrm>
            <a:off x="4954808" y="1006476"/>
            <a:ext cx="1748862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QR-Codes</a:t>
            </a:r>
          </a:p>
        </p:txBody>
      </p:sp>
      <p:sp>
        <p:nvSpPr>
          <p:cNvPr id="11" name="Abgerundetes Rechteck 8"/>
          <p:cNvSpPr/>
          <p:nvPr/>
        </p:nvSpPr>
        <p:spPr bwMode="auto">
          <a:xfrm>
            <a:off x="8133641" y="3627436"/>
            <a:ext cx="1748862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PROFINET</a:t>
            </a:r>
          </a:p>
        </p:txBody>
      </p:sp>
      <p:sp>
        <p:nvSpPr>
          <p:cNvPr id="12" name="Abgerundetes Rechteck 8"/>
          <p:cNvSpPr/>
          <p:nvPr/>
        </p:nvSpPr>
        <p:spPr bwMode="auto">
          <a:xfrm>
            <a:off x="4983279" y="5439741"/>
            <a:ext cx="4331187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Schaltplanerstellung vernetzter Anlagen</a:t>
            </a:r>
          </a:p>
        </p:txBody>
      </p:sp>
      <p:sp>
        <p:nvSpPr>
          <p:cNvPr id="13" name="Abgerundetes Rechteck 8"/>
          <p:cNvSpPr/>
          <p:nvPr/>
        </p:nvSpPr>
        <p:spPr bwMode="auto">
          <a:xfrm>
            <a:off x="1155626" y="5365970"/>
            <a:ext cx="2417598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Betriebsdatenerfassung</a:t>
            </a:r>
          </a:p>
        </p:txBody>
      </p:sp>
      <p:sp>
        <p:nvSpPr>
          <p:cNvPr id="14" name="Abgerundetes Rechteck 8"/>
          <p:cNvSpPr/>
          <p:nvPr/>
        </p:nvSpPr>
        <p:spPr bwMode="auto">
          <a:xfrm>
            <a:off x="878429" y="4938105"/>
            <a:ext cx="2130339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Energiemonitoring</a:t>
            </a:r>
          </a:p>
        </p:txBody>
      </p:sp>
      <p:sp>
        <p:nvSpPr>
          <p:cNvPr id="15" name="Abgerundetes Rechteck 8"/>
          <p:cNvSpPr/>
          <p:nvPr/>
        </p:nvSpPr>
        <p:spPr bwMode="auto">
          <a:xfrm>
            <a:off x="273838" y="3226645"/>
            <a:ext cx="3116920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Sensorkommunikation IO-Link</a:t>
            </a:r>
          </a:p>
        </p:txBody>
      </p:sp>
      <p:sp>
        <p:nvSpPr>
          <p:cNvPr id="16" name="Abgerundetes Rechteck 8"/>
          <p:cNvSpPr/>
          <p:nvPr/>
        </p:nvSpPr>
        <p:spPr bwMode="auto">
          <a:xfrm>
            <a:off x="2364425" y="6221697"/>
            <a:ext cx="2130339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Visualisierung</a:t>
            </a:r>
          </a:p>
        </p:txBody>
      </p:sp>
      <p:sp>
        <p:nvSpPr>
          <p:cNvPr id="17" name="Abgerundetes Rechteck 8"/>
          <p:cNvSpPr/>
          <p:nvPr/>
        </p:nvSpPr>
        <p:spPr bwMode="auto">
          <a:xfrm>
            <a:off x="894767" y="4510240"/>
            <a:ext cx="2130339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Kamerasysteme</a:t>
            </a:r>
          </a:p>
        </p:txBody>
      </p:sp>
      <p:sp>
        <p:nvSpPr>
          <p:cNvPr id="18" name="Abgerundetes Rechteck 8"/>
          <p:cNvSpPr/>
          <p:nvPr/>
        </p:nvSpPr>
        <p:spPr bwMode="auto">
          <a:xfrm>
            <a:off x="595525" y="2370915"/>
            <a:ext cx="2977699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Augmented &amp; Virtual Reality</a:t>
            </a:r>
          </a:p>
        </p:txBody>
      </p:sp>
      <p:sp>
        <p:nvSpPr>
          <p:cNvPr id="19" name="Abgerundetes Rechteck 8"/>
          <p:cNvSpPr/>
          <p:nvPr/>
        </p:nvSpPr>
        <p:spPr bwMode="auto">
          <a:xfrm>
            <a:off x="2716702" y="1087320"/>
            <a:ext cx="2346459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latin typeface="+mn-lt"/>
              </a:rPr>
              <a:t>Digitales Lernen</a:t>
            </a:r>
          </a:p>
        </p:txBody>
      </p:sp>
      <p:sp>
        <p:nvSpPr>
          <p:cNvPr id="20" name="Abgerundetes Rechteck 8"/>
          <p:cNvSpPr/>
          <p:nvPr/>
        </p:nvSpPr>
        <p:spPr bwMode="auto">
          <a:xfrm>
            <a:off x="8270975" y="2408684"/>
            <a:ext cx="2565918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Raspberry Pi &amp; IOT2020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 Gateway Integration</a:t>
            </a:r>
          </a:p>
        </p:txBody>
      </p:sp>
      <p:sp>
        <p:nvSpPr>
          <p:cNvPr id="21" name="Abgerundetes Rechteck 8"/>
          <p:cNvSpPr/>
          <p:nvPr/>
        </p:nvSpPr>
        <p:spPr bwMode="auto">
          <a:xfrm>
            <a:off x="5942388" y="5002821"/>
            <a:ext cx="3464081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Sicherheitstechnik PROFISAFE</a:t>
            </a:r>
          </a:p>
        </p:txBody>
      </p:sp>
      <p:sp>
        <p:nvSpPr>
          <p:cNvPr id="22" name="Abgerundetes Rechteck 8"/>
          <p:cNvSpPr/>
          <p:nvPr/>
        </p:nvSpPr>
        <p:spPr bwMode="auto">
          <a:xfrm>
            <a:off x="543823" y="3654510"/>
            <a:ext cx="2640266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Analogwertverarbeitung</a:t>
            </a:r>
          </a:p>
        </p:txBody>
      </p:sp>
      <p:sp>
        <p:nvSpPr>
          <p:cNvPr id="23" name="Abgerundetes Rechteck 8"/>
          <p:cNvSpPr/>
          <p:nvPr/>
        </p:nvSpPr>
        <p:spPr bwMode="auto">
          <a:xfrm>
            <a:off x="456606" y="2798780"/>
            <a:ext cx="2417598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Predictive Maintenance</a:t>
            </a:r>
          </a:p>
        </p:txBody>
      </p:sp>
      <p:sp>
        <p:nvSpPr>
          <p:cNvPr id="24" name="Abgerundetes Rechteck 8"/>
          <p:cNvSpPr/>
          <p:nvPr/>
        </p:nvSpPr>
        <p:spPr bwMode="auto">
          <a:xfrm>
            <a:off x="1741766" y="5793835"/>
            <a:ext cx="2130339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Frequenzumrichter</a:t>
            </a:r>
          </a:p>
        </p:txBody>
      </p:sp>
      <p:sp>
        <p:nvSpPr>
          <p:cNvPr id="25" name="Abgerundetes Rechteck 8"/>
          <p:cNvSpPr/>
          <p:nvPr/>
        </p:nvSpPr>
        <p:spPr bwMode="auto">
          <a:xfrm>
            <a:off x="4243126" y="5981098"/>
            <a:ext cx="2187013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Programmierung von Smart Devices</a:t>
            </a:r>
          </a:p>
        </p:txBody>
      </p:sp>
      <p:sp>
        <p:nvSpPr>
          <p:cNvPr id="26" name="Abgerundetes Rechteck 8"/>
          <p:cNvSpPr/>
          <p:nvPr/>
        </p:nvSpPr>
        <p:spPr bwMode="auto">
          <a:xfrm>
            <a:off x="1609601" y="1515185"/>
            <a:ext cx="1748862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RFID</a:t>
            </a:r>
          </a:p>
        </p:txBody>
      </p:sp>
      <p:sp>
        <p:nvSpPr>
          <p:cNvPr id="27" name="Abgerundetes Rechteck 8"/>
          <p:cNvSpPr/>
          <p:nvPr/>
        </p:nvSpPr>
        <p:spPr bwMode="auto">
          <a:xfrm>
            <a:off x="7223947" y="4056190"/>
            <a:ext cx="2133124" cy="51852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Elektro-Pneumatik</a:t>
            </a:r>
          </a:p>
        </p:txBody>
      </p:sp>
      <p:sp>
        <p:nvSpPr>
          <p:cNvPr id="28" name="Abgerundetes Rechteck 8">
            <a:extLst>
              <a:ext uri="{FF2B5EF4-FFF2-40B4-BE49-F238E27FC236}">
                <a16:creationId xmlns:a16="http://schemas.microsoft.com/office/drawing/2014/main" id="{2BF676D1-5810-4845-9CC9-400AD7BC666A}"/>
              </a:ext>
            </a:extLst>
          </p:cNvPr>
          <p:cNvSpPr/>
          <p:nvPr/>
        </p:nvSpPr>
        <p:spPr bwMode="auto">
          <a:xfrm>
            <a:off x="9063612" y="5927935"/>
            <a:ext cx="2989307" cy="776277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grün: BBS-Inhalte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schwarz: Studium/Techniker?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290E196-F533-4EFC-A6AC-43AB2BF1B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84" y="387478"/>
            <a:ext cx="7772400" cy="6120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>
                <a:latin typeface="+mn-lt"/>
              </a:rPr>
              <a:t>Integrierte (Industrie-4.0-)Technologien</a:t>
            </a:r>
          </a:p>
        </p:txBody>
      </p:sp>
      <p:sp>
        <p:nvSpPr>
          <p:cNvPr id="30" name="Abgerundetes Rechteck 8">
            <a:extLst>
              <a:ext uri="{FF2B5EF4-FFF2-40B4-BE49-F238E27FC236}">
                <a16:creationId xmlns:a16="http://schemas.microsoft.com/office/drawing/2014/main" id="{6E23A258-A789-4AFA-8856-1122DB9375D5}"/>
              </a:ext>
            </a:extLst>
          </p:cNvPr>
          <p:cNvSpPr/>
          <p:nvPr/>
        </p:nvSpPr>
        <p:spPr bwMode="auto">
          <a:xfrm>
            <a:off x="1151851" y="1943050"/>
            <a:ext cx="2417598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+mn-lt"/>
              </a:rPr>
              <a:t>Remote Zugriff</a:t>
            </a:r>
          </a:p>
        </p:txBody>
      </p:sp>
      <p:sp>
        <p:nvSpPr>
          <p:cNvPr id="31" name="Abgerundetes Rechteck 8">
            <a:extLst>
              <a:ext uri="{FF2B5EF4-FFF2-40B4-BE49-F238E27FC236}">
                <a16:creationId xmlns:a16="http://schemas.microsoft.com/office/drawing/2014/main" id="{A34DAC07-3DEE-410F-A8D9-C68EFA8030EB}"/>
              </a:ext>
            </a:extLst>
          </p:cNvPr>
          <p:cNvSpPr/>
          <p:nvPr/>
        </p:nvSpPr>
        <p:spPr bwMode="auto">
          <a:xfrm>
            <a:off x="120751" y="4082375"/>
            <a:ext cx="2977699" cy="3600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solidFill>
                  <a:srgbClr val="00B050"/>
                </a:solidFill>
                <a:latin typeface="+mn-lt"/>
              </a:rPr>
              <a:t>Additive Fertigungsverfahren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1068291813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Präsentation">
  <a:themeElements>
    <a:clrScheme name="Präsentation 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FF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B9"/>
      </a:accent6>
      <a:hlink>
        <a:srgbClr val="0033CC"/>
      </a:hlink>
      <a:folHlink>
        <a:srgbClr val="3366FF"/>
      </a:folHlink>
    </a:clrScheme>
    <a:fontScheme name="Prä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äsentation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FF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AAE2FF"/>
        </a:accent5>
        <a:accent6>
          <a:srgbClr val="0000B9"/>
        </a:accent6>
        <a:hlink>
          <a:srgbClr val="0033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2064</Words>
  <Application>Microsoft Office PowerPoint</Application>
  <PresentationFormat>Breitbild</PresentationFormat>
  <Paragraphs>468</Paragraphs>
  <Slides>32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Wingdings</vt:lpstr>
      <vt:lpstr>Präsentation</vt:lpstr>
      <vt:lpstr>Bildung-4.0 trifft Industrie-4.0</vt:lpstr>
      <vt:lpstr>Agenda</vt:lpstr>
      <vt:lpstr>Beispiele zur Digitalisierung</vt:lpstr>
      <vt:lpstr>Was ist Industrie-4.0 (u.a.)?</vt:lpstr>
      <vt:lpstr>Herausforderungen Industrie-4.0</vt:lpstr>
      <vt:lpstr>Die Idee: Industrie-4.0-Abfüllanlage</vt:lpstr>
      <vt:lpstr>Die Idee: Industrie-4.0-Abfüllanlage</vt:lpstr>
      <vt:lpstr>Integrierte Industrie-4.0-Technologien</vt:lpstr>
      <vt:lpstr>Integrierte (Industrie-4.0-)Technologien</vt:lpstr>
      <vt:lpstr>Didaktische Highlights</vt:lpstr>
      <vt:lpstr>Fertigungsprozess der Anlage</vt:lpstr>
      <vt:lpstr>Didaktisches Handlungskonzept</vt:lpstr>
      <vt:lpstr>Didaktisches Konzept – Bsp. Trainingsbereiche</vt:lpstr>
      <vt:lpstr>Didaktisches Konzept – Aufgabenstellung</vt:lpstr>
      <vt:lpstr>Didaktisches Konzept – Aufgabenstellung</vt:lpstr>
      <vt:lpstr>Didaktisches Konzept – Kompetenzen </vt:lpstr>
      <vt:lpstr>Didaktisches Konzept – DQR-Level </vt:lpstr>
      <vt:lpstr>Didaktisches Konzept – Berufe </vt:lpstr>
      <vt:lpstr>Didaktisches Konzept – Lernplattform – OER  </vt:lpstr>
      <vt:lpstr>Didaktisches Konzept – Lernplattform </vt:lpstr>
      <vt:lpstr>Didaktisches Konzept – Teamarbeit </vt:lpstr>
      <vt:lpstr>Didaktisches Konzept – Reverse Teaching </vt:lpstr>
      <vt:lpstr>Didaktisches Konzept – Coaching </vt:lpstr>
      <vt:lpstr>SWOT-Analyse Industrie-4.0-Anlage</vt:lpstr>
      <vt:lpstr>Wirtschaft-4.0-Handlungsfelder</vt:lpstr>
      <vt:lpstr>Arbeit-4.0-Handlungsfelder</vt:lpstr>
      <vt:lpstr>Konzept Smart Factory</vt:lpstr>
      <vt:lpstr>Zusammenfassung </vt:lpstr>
      <vt:lpstr>Ausblick</vt:lpstr>
      <vt:lpstr>Weitere Informationen</vt:lpstr>
      <vt:lpstr>Industrie-4.0-Historie (Auszug) und Ausblick</vt:lpstr>
      <vt:lpstr>Handlungsorientierte Projekte</vt:lpstr>
    </vt:vector>
  </TitlesOfParts>
  <Company>BBS 2 Wolfsburg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Konzept Automatisierungstechnik</dc:title>
  <dc:creator>S. Manemann</dc:creator>
  <cp:lastModifiedBy>Stefan Manemann</cp:lastModifiedBy>
  <cp:revision>1150</cp:revision>
  <cp:lastPrinted>2018-07-23T04:28:58Z</cp:lastPrinted>
  <dcterms:created xsi:type="dcterms:W3CDTF">2004-07-22T05:40:33Z</dcterms:created>
  <dcterms:modified xsi:type="dcterms:W3CDTF">2018-07-23T04:35:56Z</dcterms:modified>
</cp:coreProperties>
</file>